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handoutMasterIdLst>
    <p:handoutMasterId r:id="rId26"/>
  </p:handoutMasterIdLst>
  <p:sldIdLst>
    <p:sldId id="1229" r:id="rId2"/>
    <p:sldId id="1474" r:id="rId3"/>
    <p:sldId id="1508" r:id="rId4"/>
    <p:sldId id="1501" r:id="rId5"/>
    <p:sldId id="1480" r:id="rId6"/>
    <p:sldId id="1478" r:id="rId7"/>
    <p:sldId id="1479" r:id="rId8"/>
    <p:sldId id="1503" r:id="rId9"/>
    <p:sldId id="1482" r:id="rId10"/>
    <p:sldId id="1502" r:id="rId11"/>
    <p:sldId id="1483" r:id="rId12"/>
    <p:sldId id="1500" r:id="rId13"/>
    <p:sldId id="1486" r:id="rId14"/>
    <p:sldId id="1499" r:id="rId15"/>
    <p:sldId id="1489" r:id="rId16"/>
    <p:sldId id="1507" r:id="rId17"/>
    <p:sldId id="1498" r:id="rId18"/>
    <p:sldId id="1497" r:id="rId19"/>
    <p:sldId id="1496" r:id="rId20"/>
    <p:sldId id="1504" r:id="rId21"/>
    <p:sldId id="1505" r:id="rId22"/>
    <p:sldId id="1506" r:id="rId23"/>
    <p:sldId id="1392" r:id="rId24"/>
  </p:sldIdLst>
  <p:sldSz cx="2437765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445469"/>
    <a:srgbClr val="FBB62B"/>
    <a:srgbClr val="364D65"/>
    <a:srgbClr val="19232E"/>
    <a:srgbClr val="2F2F2F"/>
    <a:srgbClr val="FBC81F"/>
    <a:srgbClr val="2C4054"/>
    <a:srgbClr val="FADF35"/>
    <a:srgbClr val="666666"/>
    <a:srgbClr val="B78B0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113" autoAdjust="0"/>
    <p:restoredTop sz="70414" autoAdjust="0"/>
  </p:normalViewPr>
  <p:slideViewPr>
    <p:cSldViewPr snapToGrid="0" snapToObjects="1">
      <p:cViewPr varScale="1">
        <p:scale>
          <a:sx n="43" d="100"/>
          <a:sy n="43" d="100"/>
        </p:scale>
        <p:origin x="1192" y="240"/>
      </p:cViewPr>
      <p:guideLst/>
    </p:cSldViewPr>
  </p:slideViewPr>
  <p:notesTextViewPr>
    <p:cViewPr>
      <p:scale>
        <a:sx n="100" d="100"/>
        <a:sy n="100" d="100"/>
      </p:scale>
      <p:origin x="0" y="0"/>
    </p:cViewPr>
  </p:notesTextViewPr>
  <p:sorterViewPr>
    <p:cViewPr>
      <p:scale>
        <a:sx n="65" d="100"/>
        <a:sy n="65" d="100"/>
      </p:scale>
      <p:origin x="0" y="28992"/>
    </p:cViewPr>
  </p:sorterViewPr>
  <p:notesViewPr>
    <p:cSldViewPr snapToGrid="0" snapToObjects="1" showGuides="1">
      <p:cViewPr varScale="1">
        <p:scale>
          <a:sx n="140" d="100"/>
          <a:sy n="140" d="100"/>
        </p:scale>
        <p:origin x="5680"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D68CC64-E9F1-A246-9186-82D9B56D39B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dirty="0"/>
              <a:t>Ron Gagnier Design</a:t>
            </a:r>
          </a:p>
        </p:txBody>
      </p:sp>
      <p:sp>
        <p:nvSpPr>
          <p:cNvPr id="3" name="Date Placeholder 2">
            <a:extLst>
              <a:ext uri="{FF2B5EF4-FFF2-40B4-BE49-F238E27FC236}">
                <a16:creationId xmlns:a16="http://schemas.microsoft.com/office/drawing/2014/main" id="{644FEF18-25A7-3F48-83D7-EC524EB1B90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5DF0A9-854E-6C4B-BC49-447013620FA3}" type="datetimeFigureOut">
              <a:rPr lang="en-US" smtClean="0"/>
              <a:t>3/19/19</a:t>
            </a:fld>
            <a:endParaRPr lang="en-US"/>
          </a:p>
        </p:txBody>
      </p:sp>
      <p:sp>
        <p:nvSpPr>
          <p:cNvPr id="4" name="Footer Placeholder 3">
            <a:extLst>
              <a:ext uri="{FF2B5EF4-FFF2-40B4-BE49-F238E27FC236}">
                <a16:creationId xmlns:a16="http://schemas.microsoft.com/office/drawing/2014/main" id="{EC14F3DA-DF1E-C640-A862-126CC703190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BBE8E67-E0B9-9F4A-BAE6-988E4002453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8044DA3-5F81-E74D-97B3-C6F5BDE8466D}" type="slidenum">
              <a:rPr lang="en-US" smtClean="0"/>
              <a:t>‹#›</a:t>
            </a:fld>
            <a:endParaRPr lang="en-US"/>
          </a:p>
        </p:txBody>
      </p:sp>
      <p:sp>
        <p:nvSpPr>
          <p:cNvPr id="6" name="Rectangle 5">
            <a:extLst>
              <a:ext uri="{FF2B5EF4-FFF2-40B4-BE49-F238E27FC236}">
                <a16:creationId xmlns:a16="http://schemas.microsoft.com/office/drawing/2014/main" id="{A60124D4-5FC5-614C-B7D8-6AE6B2646A07}"/>
              </a:ext>
            </a:extLst>
          </p:cNvPr>
          <p:cNvSpPr/>
          <p:nvPr/>
        </p:nvSpPr>
        <p:spPr>
          <a:xfrm>
            <a:off x="7791465" y="12512739"/>
            <a:ext cx="8807512" cy="861702"/>
          </a:xfrm>
          <a:prstGeom prst="rect">
            <a:avLst/>
          </a:prstGeom>
        </p:spPr>
        <p:txBody>
          <a:bodyPr wrap="square" lIns="182807" tIns="91404" rIns="182807" bIns="91404">
            <a:spAutoFit/>
          </a:bodyPr>
          <a:lstStyle/>
          <a:p>
            <a:pPr algn="ctr"/>
            <a:r>
              <a:rPr lang="id-ID" sz="2400" dirty="0" err="1">
                <a:solidFill>
                  <a:schemeClr val="accent1"/>
                </a:solidFill>
                <a:latin typeface="Lato Light"/>
                <a:cs typeface="Lato Light"/>
              </a:rPr>
              <a:t>www.rongagnier.com</a:t>
            </a:r>
            <a:endParaRPr lang="id-ID" sz="2400" dirty="0">
              <a:solidFill>
                <a:schemeClr val="accent1"/>
              </a:solidFill>
              <a:latin typeface="Lato Light"/>
              <a:cs typeface="Lato Light"/>
            </a:endParaRPr>
          </a:p>
          <a:p>
            <a:pPr algn="ctr"/>
            <a:r>
              <a:rPr lang="en-US" sz="2000" dirty="0">
                <a:solidFill>
                  <a:schemeClr val="tx2"/>
                </a:solidFill>
                <a:latin typeface="Lato Light"/>
                <a:cs typeface="Lato Light"/>
              </a:rPr>
              <a:t>© 2019 Ron Gagnier Design. All Rights Reserved. </a:t>
            </a:r>
            <a:endParaRPr lang="id-ID" sz="2000" dirty="0">
              <a:solidFill>
                <a:schemeClr val="tx2"/>
              </a:solidFill>
              <a:latin typeface="Lato Light"/>
              <a:cs typeface="Lato Light"/>
            </a:endParaRPr>
          </a:p>
        </p:txBody>
      </p:sp>
    </p:spTree>
    <p:extLst>
      <p:ext uri="{BB962C8B-B14F-4D97-AF65-F5344CB8AC3E}">
        <p14:creationId xmlns:p14="http://schemas.microsoft.com/office/powerpoint/2010/main" val="4131526908"/>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jpg>
</file>

<file path=ppt/media/image14.jpeg>
</file>

<file path=ppt/media/image15.jpg>
</file>

<file path=ppt/media/image16.jpg>
</file>

<file path=ppt/media/image17.png>
</file>

<file path=ppt/media/image18.jpeg>
</file>

<file path=ppt/media/image2.jpg>
</file>

<file path=ppt/media/image3.png>
</file>

<file path=ppt/media/image4.jpg>
</file>

<file path=ppt/media/image5.jpg>
</file>

<file path=ppt/media/image6.jp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Lato Light"/>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Lato Light"/>
              </a:defRPr>
            </a:lvl1pPr>
          </a:lstStyle>
          <a:p>
            <a:fld id="{EFC10EE1-B198-C942-8235-326C972CBB30}" type="datetimeFigureOut">
              <a:rPr lang="en-US" smtClean="0"/>
              <a:pPr/>
              <a:t>3/19/19</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Lato Light"/>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Lato Light"/>
              </a:defRPr>
            </a:lvl1pPr>
          </a:lstStyle>
          <a:p>
            <a:fld id="{006BE02D-20C0-F840-AFAC-BEA99C74FDC2}" type="slidenum">
              <a:rPr lang="en-US" smtClean="0"/>
              <a:pPr/>
              <a:t>‹#›</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kern="1200">
        <a:solidFill>
          <a:schemeClr val="tx1"/>
        </a:solidFill>
        <a:latin typeface="Lato Light"/>
        <a:ea typeface="+mn-ea"/>
        <a:cs typeface="+mn-cs"/>
      </a:defRPr>
    </a:lvl1pPr>
    <a:lvl2pPr marL="914217" algn="l" defTabSz="914217" rtl="0" eaLnBrk="1" latinLnBrk="0" hangingPunct="1">
      <a:defRPr sz="2400" kern="1200">
        <a:solidFill>
          <a:schemeClr val="tx1"/>
        </a:solidFill>
        <a:latin typeface="Lato Light"/>
        <a:ea typeface="+mn-ea"/>
        <a:cs typeface="+mn-cs"/>
      </a:defRPr>
    </a:lvl2pPr>
    <a:lvl3pPr marL="1828434" algn="l" defTabSz="914217" rtl="0" eaLnBrk="1" latinLnBrk="0" hangingPunct="1">
      <a:defRPr sz="2400" kern="1200">
        <a:solidFill>
          <a:schemeClr val="tx1"/>
        </a:solidFill>
        <a:latin typeface="Lato Light"/>
        <a:ea typeface="+mn-ea"/>
        <a:cs typeface="+mn-cs"/>
      </a:defRPr>
    </a:lvl3pPr>
    <a:lvl4pPr marL="2742651" algn="l" defTabSz="914217" rtl="0" eaLnBrk="1" latinLnBrk="0" hangingPunct="1">
      <a:defRPr sz="2400" kern="1200">
        <a:solidFill>
          <a:schemeClr val="tx1"/>
        </a:solidFill>
        <a:latin typeface="Lato Light"/>
        <a:ea typeface="+mn-ea"/>
        <a:cs typeface="+mn-cs"/>
      </a:defRPr>
    </a:lvl4pPr>
    <a:lvl5pPr marL="3656868" algn="l" defTabSz="914217" rtl="0" eaLnBrk="1" latinLnBrk="0" hangingPunct="1">
      <a:defRPr sz="2400" kern="1200">
        <a:solidFill>
          <a:schemeClr val="tx1"/>
        </a:solidFill>
        <a:latin typeface="Lato Light"/>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Like the real world, for today’s exercises:</a:t>
            </a:r>
          </a:p>
          <a:p>
            <a:pPr marL="342900" indent="-342900">
              <a:buFont typeface="Arial" panose="020B0604020202020204" pitchFamily="34" charset="0"/>
              <a:buChar char="•"/>
            </a:pPr>
            <a:r>
              <a:rPr lang="en-US" dirty="0"/>
              <a:t>You won’t have enough time</a:t>
            </a:r>
          </a:p>
          <a:p>
            <a:pPr marL="342900" indent="-342900">
              <a:buFont typeface="Arial" panose="020B0604020202020204" pitchFamily="34" charset="0"/>
              <a:buChar char="•"/>
            </a:pPr>
            <a:r>
              <a:rPr lang="en-US" dirty="0"/>
              <a:t>You may not always know what to do</a:t>
            </a:r>
          </a:p>
          <a:p>
            <a:pPr marL="342900" indent="-342900">
              <a:buFont typeface="Arial" panose="020B0604020202020204" pitchFamily="34" charset="0"/>
              <a:buChar char="•"/>
            </a:pPr>
            <a:r>
              <a:rPr lang="en-US" dirty="0"/>
              <a:t>You will have to make decisions</a:t>
            </a:r>
          </a:p>
          <a:p>
            <a:pPr marL="342900" indent="-342900">
              <a:buFont typeface="Arial" panose="020B0604020202020204" pitchFamily="34" charset="0"/>
              <a:buChar char="•"/>
            </a:pPr>
            <a:r>
              <a:rPr lang="en-US" dirty="0"/>
              <a:t>You will have to work with others</a:t>
            </a:r>
          </a:p>
          <a:p>
            <a:endParaRPr lang="en-US" dirty="0"/>
          </a:p>
          <a:p>
            <a:r>
              <a:rPr lang="en-US" dirty="0"/>
              <a:t>Most important:  You will have to put yourself in someone else’s shoes, to understand them, and their situation.</a:t>
            </a:r>
          </a:p>
          <a:p>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1</a:t>
            </a:fld>
            <a:endParaRPr lang="en-US" dirty="0"/>
          </a:p>
        </p:txBody>
      </p:sp>
    </p:spTree>
    <p:extLst>
      <p:ext uri="{BB962C8B-B14F-4D97-AF65-F5344CB8AC3E}">
        <p14:creationId xmlns:p14="http://schemas.microsoft.com/office/powerpoint/2010/main" val="23484547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not enough to simply know how a person feels, it is important to understand why?  </a:t>
            </a:r>
          </a:p>
          <a:p>
            <a:r>
              <a:rPr lang="en-US" dirty="0"/>
              <a:t>Only by digging deeper can one truly understand a problem.</a:t>
            </a:r>
          </a:p>
          <a:p>
            <a:r>
              <a:rPr lang="en-US" dirty="0"/>
              <a:t>I suggest that you can’t get to the true reason a person feels a certain way until you have asked them why 3 times.</a:t>
            </a:r>
          </a:p>
          <a:p>
            <a:r>
              <a:rPr lang="en-US" dirty="0"/>
              <a:t>The importance of (3) three whys, is this; most people will provide the superficial answers unless you keep probing.</a:t>
            </a:r>
          </a:p>
          <a:p>
            <a:r>
              <a:rPr lang="en-US" dirty="0"/>
              <a:t>Dig deeper!</a:t>
            </a:r>
          </a:p>
        </p:txBody>
      </p:sp>
      <p:sp>
        <p:nvSpPr>
          <p:cNvPr id="4" name="Slide Number Placeholder 3"/>
          <p:cNvSpPr>
            <a:spLocks noGrp="1"/>
          </p:cNvSpPr>
          <p:nvPr>
            <p:ph type="sldNum" sz="quarter" idx="5"/>
          </p:nvPr>
        </p:nvSpPr>
        <p:spPr/>
        <p:txBody>
          <a:bodyPr/>
          <a:lstStyle/>
          <a:p>
            <a:fld id="{006BE02D-20C0-F840-AFAC-BEA99C74FDC2}" type="slidenum">
              <a:rPr lang="en-US" smtClean="0"/>
              <a:pPr/>
              <a:t>10</a:t>
            </a:fld>
            <a:endParaRPr lang="en-US" dirty="0"/>
          </a:p>
        </p:txBody>
      </p:sp>
    </p:spTree>
    <p:extLst>
      <p:ext uri="{BB962C8B-B14F-4D97-AF65-F5344CB8AC3E}">
        <p14:creationId xmlns:p14="http://schemas.microsoft.com/office/powerpoint/2010/main" val="2863878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CA" sz="2400" b="0" i="0" u="none" strike="noStrike" kern="1200" dirty="0">
                <a:solidFill>
                  <a:schemeClr val="tx1"/>
                </a:solidFill>
                <a:effectLst/>
                <a:latin typeface="Lato Light"/>
                <a:ea typeface="+mn-ea"/>
                <a:cs typeface="+mn-cs"/>
              </a:rPr>
              <a:t>What prompted you to feel the Emergency Room was your best choice for care?  Why?</a:t>
            </a:r>
            <a:endParaRPr lang="en-CA" dirty="0">
              <a:effectLst/>
            </a:endParaRPr>
          </a:p>
          <a:p>
            <a:pPr rtl="0"/>
            <a:r>
              <a:rPr lang="en-CA" sz="2400" b="0" i="0" u="none" strike="noStrike" kern="1200" dirty="0">
                <a:solidFill>
                  <a:schemeClr val="tx1"/>
                </a:solidFill>
                <a:effectLst/>
                <a:latin typeface="Lato Light"/>
                <a:ea typeface="+mn-ea"/>
                <a:cs typeface="+mn-cs"/>
              </a:rPr>
              <a:t>How would you describe your experience at the ER? Why do you feel that way?</a:t>
            </a:r>
            <a:endParaRPr lang="en-CA" dirty="0">
              <a:effectLst/>
            </a:endParaRPr>
          </a:p>
          <a:p>
            <a:pPr rtl="0"/>
            <a:r>
              <a:rPr lang="en-CA" sz="2400" b="0" i="0" u="none" strike="noStrike" kern="1200" dirty="0">
                <a:solidFill>
                  <a:schemeClr val="tx1"/>
                </a:solidFill>
                <a:effectLst/>
                <a:latin typeface="Lato Light"/>
                <a:ea typeface="+mn-ea"/>
                <a:cs typeface="+mn-cs"/>
              </a:rPr>
              <a:t>Were you satisfied with the outcome of your visit? Why do you feel that way?</a:t>
            </a:r>
            <a:endParaRPr lang="en-CA" dirty="0">
              <a:effectLst/>
            </a:endParaRPr>
          </a:p>
          <a:p>
            <a:pPr rtl="0"/>
            <a:r>
              <a:rPr lang="en-CA" sz="2400" b="0" i="0" u="none" strike="noStrike" kern="1200" dirty="0">
                <a:solidFill>
                  <a:schemeClr val="tx1"/>
                </a:solidFill>
                <a:effectLst/>
                <a:latin typeface="Lato Light"/>
                <a:ea typeface="+mn-ea"/>
                <a:cs typeface="+mn-cs"/>
              </a:rPr>
              <a:t>Were you satisfied with the treatment you received? Why do you feel that way?</a:t>
            </a:r>
            <a:endParaRPr lang="en-CA" dirty="0">
              <a:effectLst/>
            </a:endParaRPr>
          </a:p>
          <a:p>
            <a:pPr rtl="0"/>
            <a:r>
              <a:rPr lang="en-CA" sz="2400" b="0" i="0" u="none" strike="noStrike" kern="1200" dirty="0">
                <a:solidFill>
                  <a:schemeClr val="tx1"/>
                </a:solidFill>
                <a:effectLst/>
                <a:latin typeface="Lato Light"/>
                <a:ea typeface="+mn-ea"/>
                <a:cs typeface="+mn-cs"/>
              </a:rPr>
              <a:t>Were you satisfied with the overall experience? Why do you feel that way?</a:t>
            </a:r>
            <a:endParaRPr lang="en-CA" dirty="0">
              <a:effectLst/>
            </a:endParaRPr>
          </a:p>
          <a:p>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11</a:t>
            </a:fld>
            <a:endParaRPr lang="en-US" dirty="0"/>
          </a:p>
        </p:txBody>
      </p:sp>
    </p:spTree>
    <p:extLst>
      <p:ext uri="{BB962C8B-B14F-4D97-AF65-F5344CB8AC3E}">
        <p14:creationId xmlns:p14="http://schemas.microsoft.com/office/powerpoint/2010/main" val="27000846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Everyone has a perspective.  </a:t>
            </a:r>
          </a:p>
          <a:p>
            <a:r>
              <a:rPr lang="en-US" dirty="0"/>
              <a:t>Sometimes perspectives can be at odds.  </a:t>
            </a:r>
          </a:p>
          <a:p>
            <a:r>
              <a:rPr lang="en-US" dirty="0"/>
              <a:t>What experiences, and knowledge contribute to a perspective?</a:t>
            </a:r>
          </a:p>
          <a:p>
            <a:r>
              <a:rPr lang="en-US" dirty="0"/>
              <a:t>The key to understanding a perspective is understanding context.</a:t>
            </a:r>
          </a:p>
          <a:p>
            <a:endParaRPr lang="en-US" dirty="0"/>
          </a:p>
          <a:p>
            <a:pPr rtl="0"/>
            <a:r>
              <a:rPr lang="en-CA" sz="2400" b="0" i="0" u="none" strike="noStrike" kern="1200" dirty="0">
                <a:solidFill>
                  <a:schemeClr val="tx1"/>
                </a:solidFill>
                <a:effectLst/>
                <a:latin typeface="Lato Light"/>
                <a:ea typeface="+mn-ea"/>
                <a:cs typeface="+mn-cs"/>
              </a:rPr>
              <a:t>Next I will be showing a few videos that provide different perspectives on the ER experience.</a:t>
            </a:r>
            <a:endParaRPr lang="en-CA" dirty="0">
              <a:effectLst/>
            </a:endParaRPr>
          </a:p>
          <a:p>
            <a:pPr rtl="0"/>
            <a:br>
              <a:rPr lang="en-CA" dirty="0"/>
            </a:br>
            <a:r>
              <a:rPr lang="en-CA" sz="2400" b="0" i="0" u="none" strike="noStrike" kern="1200" dirty="0">
                <a:solidFill>
                  <a:schemeClr val="tx1"/>
                </a:solidFill>
                <a:effectLst/>
                <a:latin typeface="Lato Light"/>
                <a:ea typeface="+mn-ea"/>
                <a:cs typeface="+mn-cs"/>
              </a:rPr>
              <a:t>For each perspective please capture:</a:t>
            </a:r>
            <a:endParaRPr lang="en-CA" dirty="0">
              <a:effectLst/>
            </a:endParaRPr>
          </a:p>
          <a:p>
            <a:pPr rtl="0"/>
            <a:r>
              <a:rPr lang="en-CA" sz="2400" b="0" i="0" u="none" strike="noStrike" kern="1200" dirty="0">
                <a:solidFill>
                  <a:schemeClr val="tx1"/>
                </a:solidFill>
                <a:effectLst/>
                <a:latin typeface="Lato Light"/>
                <a:ea typeface="+mn-ea"/>
                <a:cs typeface="+mn-cs"/>
              </a:rPr>
              <a:t>What do they consider important for the ER experience?  Why?</a:t>
            </a:r>
            <a:endParaRPr lang="en-CA" dirty="0">
              <a:effectLst/>
            </a:endParaRPr>
          </a:p>
          <a:p>
            <a:br>
              <a:rPr lang="en-CA" dirty="0"/>
            </a:br>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12</a:t>
            </a:fld>
            <a:endParaRPr lang="en-US" dirty="0"/>
          </a:p>
        </p:txBody>
      </p:sp>
    </p:spTree>
    <p:extLst>
      <p:ext uri="{BB962C8B-B14F-4D97-AF65-F5344CB8AC3E}">
        <p14:creationId xmlns:p14="http://schemas.microsoft.com/office/powerpoint/2010/main" val="26948725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06BE02D-20C0-F840-AFAC-BEA99C74FDC2}" type="slidenum">
              <a:rPr lang="en-US" smtClean="0"/>
              <a:pPr/>
              <a:t>13</a:t>
            </a:fld>
            <a:endParaRPr lang="en-US" dirty="0"/>
          </a:p>
        </p:txBody>
      </p:sp>
    </p:spTree>
    <p:extLst>
      <p:ext uri="{BB962C8B-B14F-4D97-AF65-F5344CB8AC3E}">
        <p14:creationId xmlns:p14="http://schemas.microsoft.com/office/powerpoint/2010/main" val="7871932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dirty="0">
                <a:latin typeface="Lato" panose="020F0502020204030203" pitchFamily="34" charset="0"/>
                <a:ea typeface="Lato" panose="020F0502020204030203" pitchFamily="34" charset="0"/>
                <a:cs typeface="Lato" panose="020F0502020204030203" pitchFamily="34" charset="0"/>
              </a:rPr>
              <a:t>FIRST do this independently (on your own)</a:t>
            </a:r>
          </a:p>
          <a:p>
            <a:r>
              <a:rPr lang="en-US" sz="2400" dirty="0">
                <a:latin typeface="Lato" panose="020F0502020204030203" pitchFamily="34" charset="0"/>
                <a:ea typeface="Lato" panose="020F0502020204030203" pitchFamily="34" charset="0"/>
                <a:cs typeface="Lato" panose="020F0502020204030203" pitchFamily="34" charset="0"/>
              </a:rPr>
              <a:t>SECOND come together as a group to discuss each point of view.</a:t>
            </a:r>
          </a:p>
          <a:p>
            <a:endParaRPr lang="en-US" sz="2400" dirty="0">
              <a:latin typeface="Lato" panose="020F0502020204030203" pitchFamily="34" charset="0"/>
              <a:ea typeface="Lato" panose="020F0502020204030203" pitchFamily="34" charset="0"/>
              <a:cs typeface="Lato" panose="020F0502020204030203" pitchFamily="34" charset="0"/>
            </a:endParaRPr>
          </a:p>
          <a:p>
            <a:r>
              <a:rPr lang="en-US" sz="2400" dirty="0">
                <a:latin typeface="Lato" panose="020F0502020204030203" pitchFamily="34" charset="0"/>
                <a:ea typeface="Lato" panose="020F0502020204030203" pitchFamily="34" charset="0"/>
                <a:cs typeface="Lato" panose="020F0502020204030203" pitchFamily="34" charset="0"/>
              </a:rPr>
              <a:t>Questions to help build consensus</a:t>
            </a:r>
          </a:p>
          <a:p>
            <a:endParaRPr lang="en-US" sz="2400" dirty="0">
              <a:latin typeface="Lato" panose="020F0502020204030203" pitchFamily="34" charset="0"/>
              <a:ea typeface="Lato" panose="020F0502020204030203" pitchFamily="34" charset="0"/>
              <a:cs typeface="Lato" panose="020F0502020204030203" pitchFamily="34" charset="0"/>
            </a:endParaRPr>
          </a:p>
          <a:p>
            <a:endParaRPr lang="en-US" sz="2400" dirty="0">
              <a:latin typeface="Lato" panose="020F0502020204030203" pitchFamily="34" charset="0"/>
              <a:ea typeface="Lato" panose="020F0502020204030203" pitchFamily="34" charset="0"/>
              <a:cs typeface="Lato" panose="020F0502020204030203" pitchFamily="34" charset="0"/>
            </a:endParaRPr>
          </a:p>
          <a:p>
            <a:r>
              <a:rPr lang="en-US" sz="2400" dirty="0">
                <a:latin typeface="Lato" panose="020F0502020204030203" pitchFamily="34" charset="0"/>
                <a:ea typeface="Lato" panose="020F0502020204030203" pitchFamily="34" charset="0"/>
                <a:cs typeface="Lato" panose="020F0502020204030203" pitchFamily="34" charset="0"/>
              </a:rPr>
              <a:t>We use the point of view format in order to keep track of differing points of view.  </a:t>
            </a:r>
          </a:p>
          <a:p>
            <a:endParaRPr lang="en-US" sz="2400" dirty="0">
              <a:latin typeface="Lato" panose="020F0502020204030203" pitchFamily="34" charset="0"/>
              <a:ea typeface="Lato" panose="020F0502020204030203" pitchFamily="34" charset="0"/>
              <a:cs typeface="Lato" panose="020F0502020204030203" pitchFamily="34" charset="0"/>
            </a:endParaRPr>
          </a:p>
          <a:p>
            <a:r>
              <a:rPr lang="en-US" sz="2400" dirty="0">
                <a:latin typeface="Lato" panose="020F0502020204030203" pitchFamily="34" charset="0"/>
                <a:ea typeface="Lato" panose="020F0502020204030203" pitchFamily="34" charset="0"/>
                <a:cs typeface="Lato" panose="020F0502020204030203" pitchFamily="34" charset="0"/>
              </a:rPr>
              <a:t>WHO: _______________________________________________(describe the person )</a:t>
            </a:r>
          </a:p>
          <a:p>
            <a:r>
              <a:rPr lang="en-US" sz="2400" dirty="0">
                <a:latin typeface="Lato" panose="020F0502020204030203" pitchFamily="34" charset="0"/>
                <a:ea typeface="Lato" panose="020F0502020204030203" pitchFamily="34" charset="0"/>
                <a:cs typeface="Lato" panose="020F0502020204030203" pitchFamily="34" charset="0"/>
              </a:rPr>
              <a:t>NEEDS A WAY TO _____________________________________(describe their need)</a:t>
            </a:r>
          </a:p>
          <a:p>
            <a:endParaRPr lang="en-US" sz="2400" dirty="0">
              <a:latin typeface="Lato" panose="020F0502020204030203" pitchFamily="34" charset="0"/>
              <a:ea typeface="Lato" panose="020F0502020204030203" pitchFamily="34" charset="0"/>
              <a:cs typeface="Lato" panose="020F0502020204030203" pitchFamily="34" charset="0"/>
            </a:endParaRPr>
          </a:p>
          <a:p>
            <a:r>
              <a:rPr lang="en-US" sz="2400" dirty="0">
                <a:latin typeface="Lato" panose="020F0502020204030203" pitchFamily="34" charset="0"/>
                <a:ea typeface="Lato" panose="020F0502020204030203" pitchFamily="34" charset="0"/>
                <a:cs typeface="Lato" panose="020F0502020204030203" pitchFamily="34" charset="0"/>
              </a:rPr>
              <a:t>BECAUSE:   _________________________________________ (describe the reason for their need)</a:t>
            </a:r>
          </a:p>
          <a:p>
            <a:endParaRPr lang="en-US" sz="2400" dirty="0">
              <a:latin typeface="Lato" panose="020F0502020204030203" pitchFamily="34" charset="0"/>
              <a:ea typeface="Lato" panose="020F0502020204030203" pitchFamily="34" charset="0"/>
              <a:cs typeface="Lato" panose="020F0502020204030203" pitchFamily="34" charset="0"/>
            </a:endParaRPr>
          </a:p>
          <a:p>
            <a:endParaRPr lang="en-US" sz="2400" dirty="0">
              <a:latin typeface="Lato" panose="020F0502020204030203" pitchFamily="34" charset="0"/>
              <a:ea typeface="Lato" panose="020F0502020204030203" pitchFamily="34" charset="0"/>
              <a:cs typeface="Lato" panose="020F0502020204030203" pitchFamily="34" charset="0"/>
            </a:endParaRPr>
          </a:p>
          <a:p>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14</a:t>
            </a:fld>
            <a:endParaRPr lang="en-US" dirty="0"/>
          </a:p>
        </p:txBody>
      </p:sp>
    </p:spTree>
    <p:extLst>
      <p:ext uri="{BB962C8B-B14F-4D97-AF65-F5344CB8AC3E}">
        <p14:creationId xmlns:p14="http://schemas.microsoft.com/office/powerpoint/2010/main" val="42778587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06BE02D-20C0-F840-AFAC-BEA99C74FDC2}" type="slidenum">
              <a:rPr lang="en-US" smtClean="0"/>
              <a:pPr/>
              <a:t>15</a:t>
            </a:fld>
            <a:endParaRPr lang="en-US" dirty="0"/>
          </a:p>
        </p:txBody>
      </p:sp>
    </p:spTree>
    <p:extLst>
      <p:ext uri="{BB962C8B-B14F-4D97-AF65-F5344CB8AC3E}">
        <p14:creationId xmlns:p14="http://schemas.microsoft.com/office/powerpoint/2010/main" val="11787302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16</a:t>
            </a:fld>
            <a:endParaRPr lang="en-US" dirty="0"/>
          </a:p>
        </p:txBody>
      </p:sp>
    </p:spTree>
    <p:extLst>
      <p:ext uri="{BB962C8B-B14F-4D97-AF65-F5344CB8AC3E}">
        <p14:creationId xmlns:p14="http://schemas.microsoft.com/office/powerpoint/2010/main" val="37478992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say sketch – what we mean is capture.</a:t>
            </a:r>
          </a:p>
          <a:p>
            <a:r>
              <a:rPr lang="en-US" dirty="0"/>
              <a:t>No one needs to be an artist.</a:t>
            </a:r>
          </a:p>
          <a:p>
            <a:r>
              <a:rPr lang="en-US" dirty="0"/>
              <a:t>You simply need to be able to capture your ideas in some form.</a:t>
            </a:r>
          </a:p>
          <a:p>
            <a:r>
              <a:rPr lang="en-US" dirty="0"/>
              <a:t>This could be in pictures, words, or some combination.</a:t>
            </a:r>
          </a:p>
        </p:txBody>
      </p:sp>
      <p:sp>
        <p:nvSpPr>
          <p:cNvPr id="4" name="Slide Number Placeholder 3"/>
          <p:cNvSpPr>
            <a:spLocks noGrp="1"/>
          </p:cNvSpPr>
          <p:nvPr>
            <p:ph type="sldNum" sz="quarter" idx="5"/>
          </p:nvPr>
        </p:nvSpPr>
        <p:spPr/>
        <p:txBody>
          <a:bodyPr/>
          <a:lstStyle/>
          <a:p>
            <a:fld id="{006BE02D-20C0-F840-AFAC-BEA99C74FDC2}" type="slidenum">
              <a:rPr lang="en-US" smtClean="0"/>
              <a:pPr/>
              <a:t>17</a:t>
            </a:fld>
            <a:endParaRPr lang="en-US" dirty="0"/>
          </a:p>
        </p:txBody>
      </p:sp>
    </p:spTree>
    <p:extLst>
      <p:ext uri="{BB962C8B-B14F-4D97-AF65-F5344CB8AC3E}">
        <p14:creationId xmlns:p14="http://schemas.microsoft.com/office/powerpoint/2010/main" val="20318015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18</a:t>
            </a:fld>
            <a:endParaRPr lang="en-US" dirty="0"/>
          </a:p>
        </p:txBody>
      </p:sp>
    </p:spTree>
    <p:extLst>
      <p:ext uri="{BB962C8B-B14F-4D97-AF65-F5344CB8AC3E}">
        <p14:creationId xmlns:p14="http://schemas.microsoft.com/office/powerpoint/2010/main" val="14511840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CA" sz="2400" b="0" i="0" u="none" strike="noStrike" kern="1200" dirty="0">
                <a:solidFill>
                  <a:schemeClr val="tx1"/>
                </a:solidFill>
                <a:effectLst/>
                <a:latin typeface="Lato Light"/>
                <a:ea typeface="+mn-ea"/>
                <a:cs typeface="+mn-cs"/>
              </a:rPr>
              <a:t>You can apply all of your votes to a single idea, or spread your dots around to separate ideas.</a:t>
            </a:r>
            <a:endParaRPr lang="en-CA" dirty="0">
              <a:effectLst/>
            </a:endParaRPr>
          </a:p>
          <a:p>
            <a:pPr rtl="0"/>
            <a:r>
              <a:rPr lang="en-CA" sz="2400" b="0" i="0" u="none" strike="noStrike" kern="1200" dirty="0">
                <a:solidFill>
                  <a:schemeClr val="tx1"/>
                </a:solidFill>
                <a:effectLst/>
                <a:latin typeface="Lato Light"/>
                <a:ea typeface="+mn-ea"/>
                <a:cs typeface="+mn-cs"/>
              </a:rPr>
              <a:t>Remember this vote is silent, no need to describe why you voted a certain way.</a:t>
            </a:r>
            <a:endParaRPr lang="en-CA" dirty="0">
              <a:effectLst/>
            </a:endParaRPr>
          </a:p>
          <a:p>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19</a:t>
            </a:fld>
            <a:endParaRPr lang="en-US" dirty="0"/>
          </a:p>
        </p:txBody>
      </p:sp>
    </p:spTree>
    <p:extLst>
      <p:ext uri="{BB962C8B-B14F-4D97-AF65-F5344CB8AC3E}">
        <p14:creationId xmlns:p14="http://schemas.microsoft.com/office/powerpoint/2010/main" val="3461077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“Friday Night at the ER” session you learned about systems thinking, which is about seeing how interrelated parts come together to form a system by interacting with one another over time.</a:t>
            </a:r>
          </a:p>
          <a:p>
            <a:endParaRPr lang="en-US" dirty="0"/>
          </a:p>
          <a:p>
            <a:r>
              <a:rPr lang="en-US" dirty="0"/>
              <a:t>We will shift from systems thinking now into design thinking.  Again the best way to learn about something is through doing.  We will be exploring aspects of design thinking through the same case study, the Emergency Room.  We will focus on the ”Patient Experience”. </a:t>
            </a:r>
          </a:p>
        </p:txBody>
      </p:sp>
      <p:sp>
        <p:nvSpPr>
          <p:cNvPr id="4" name="Slide Number Placeholder 3"/>
          <p:cNvSpPr>
            <a:spLocks noGrp="1"/>
          </p:cNvSpPr>
          <p:nvPr>
            <p:ph type="sldNum" sz="quarter" idx="10"/>
          </p:nvPr>
        </p:nvSpPr>
        <p:spPr/>
        <p:txBody>
          <a:bodyPr/>
          <a:lstStyle/>
          <a:p>
            <a:fld id="{006BE02D-20C0-F840-AFAC-BEA99C74FDC2}" type="slidenum">
              <a:rPr lang="en-US" smtClean="0"/>
              <a:pPr/>
              <a:t>2</a:t>
            </a:fld>
            <a:endParaRPr lang="en-US" dirty="0"/>
          </a:p>
        </p:txBody>
      </p:sp>
    </p:spTree>
    <p:extLst>
      <p:ext uri="{BB962C8B-B14F-4D97-AF65-F5344CB8AC3E}">
        <p14:creationId xmlns:p14="http://schemas.microsoft.com/office/powerpoint/2010/main" val="19933147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CA" sz="2400" b="0" i="0" u="none" strike="noStrike" kern="1200" dirty="0">
                <a:solidFill>
                  <a:schemeClr val="tx1"/>
                </a:solidFill>
                <a:effectLst/>
                <a:latin typeface="Lato Light"/>
                <a:ea typeface="+mn-ea"/>
                <a:cs typeface="+mn-cs"/>
              </a:rPr>
              <a:t>Don’t get caught up with the aggressive time period.  </a:t>
            </a:r>
            <a:endParaRPr lang="en-CA" dirty="0">
              <a:effectLst/>
            </a:endParaRPr>
          </a:p>
          <a:p>
            <a:pPr rtl="0"/>
            <a:r>
              <a:rPr lang="en-CA" sz="2400" b="0" i="0" u="none" strike="noStrike" kern="1200" dirty="0">
                <a:solidFill>
                  <a:schemeClr val="tx1"/>
                </a:solidFill>
                <a:effectLst/>
                <a:latin typeface="Lato Light"/>
                <a:ea typeface="+mn-ea"/>
                <a:cs typeface="+mn-cs"/>
              </a:rPr>
              <a:t>Nothing has to be perfect.  </a:t>
            </a:r>
            <a:endParaRPr lang="en-CA" dirty="0">
              <a:effectLst/>
            </a:endParaRPr>
          </a:p>
          <a:p>
            <a:pPr rtl="0"/>
            <a:r>
              <a:rPr lang="en-CA" sz="2400" b="0" i="0" u="none" strike="noStrike" kern="1200" dirty="0">
                <a:solidFill>
                  <a:schemeClr val="tx1"/>
                </a:solidFill>
                <a:effectLst/>
                <a:latin typeface="Lato Light"/>
                <a:ea typeface="+mn-ea"/>
                <a:cs typeface="+mn-cs"/>
              </a:rPr>
              <a:t>Build something.</a:t>
            </a:r>
            <a:endParaRPr lang="en-CA" dirty="0">
              <a:effectLst/>
            </a:endParaRPr>
          </a:p>
          <a:p>
            <a:pPr rtl="0"/>
            <a:r>
              <a:rPr lang="en-CA" sz="2400" b="0" i="0" u="none" strike="noStrike" kern="1200" dirty="0">
                <a:solidFill>
                  <a:schemeClr val="tx1"/>
                </a:solidFill>
                <a:effectLst/>
                <a:latin typeface="Lato Light"/>
                <a:ea typeface="+mn-ea"/>
                <a:cs typeface="+mn-cs"/>
              </a:rPr>
              <a:t>Build anything.</a:t>
            </a:r>
            <a:endParaRPr lang="en-CA" dirty="0">
              <a:effectLst/>
            </a:endParaRPr>
          </a:p>
          <a:p>
            <a:pPr rtl="0"/>
            <a:br>
              <a:rPr lang="en-CA" dirty="0"/>
            </a:br>
            <a:r>
              <a:rPr lang="en-CA" sz="2400" b="0" i="0" u="none" strike="noStrike" kern="1200" dirty="0">
                <a:solidFill>
                  <a:schemeClr val="tx1"/>
                </a:solidFill>
                <a:effectLst/>
                <a:latin typeface="Lato Light"/>
                <a:ea typeface="+mn-ea"/>
                <a:cs typeface="+mn-cs"/>
              </a:rPr>
              <a:t>Could be a scenario with a couple of pictures</a:t>
            </a:r>
            <a:endParaRPr lang="en-CA" dirty="0">
              <a:effectLst/>
            </a:endParaRPr>
          </a:p>
          <a:p>
            <a:pPr rtl="0"/>
            <a:r>
              <a:rPr lang="en-CA" sz="2400" b="0" i="0" u="none" strike="noStrike" kern="1200" dirty="0">
                <a:solidFill>
                  <a:schemeClr val="tx1"/>
                </a:solidFill>
                <a:effectLst/>
                <a:latin typeface="Lato Light"/>
                <a:ea typeface="+mn-ea"/>
                <a:cs typeface="+mn-cs"/>
              </a:rPr>
              <a:t>Could be a role play where your team acts out a situation with a participant</a:t>
            </a:r>
            <a:endParaRPr lang="en-CA" dirty="0">
              <a:effectLst/>
            </a:endParaRPr>
          </a:p>
          <a:p>
            <a:pPr rtl="0"/>
            <a:r>
              <a:rPr lang="en-CA" sz="2400" b="0" i="0" u="none" strike="noStrike" kern="1200" dirty="0">
                <a:solidFill>
                  <a:schemeClr val="tx1"/>
                </a:solidFill>
                <a:effectLst/>
                <a:latin typeface="Lato Light"/>
                <a:ea typeface="+mn-ea"/>
                <a:cs typeface="+mn-cs"/>
              </a:rPr>
              <a:t>Could be a paper-based system, where someone plays the role of any needed technology</a:t>
            </a:r>
            <a:endParaRPr lang="en-CA" dirty="0">
              <a:effectLst/>
            </a:endParaRPr>
          </a:p>
        </p:txBody>
      </p:sp>
      <p:sp>
        <p:nvSpPr>
          <p:cNvPr id="4" name="Slide Number Placeholder 3"/>
          <p:cNvSpPr>
            <a:spLocks noGrp="1"/>
          </p:cNvSpPr>
          <p:nvPr>
            <p:ph type="sldNum" sz="quarter" idx="5"/>
          </p:nvPr>
        </p:nvSpPr>
        <p:spPr/>
        <p:txBody>
          <a:bodyPr/>
          <a:lstStyle/>
          <a:p>
            <a:fld id="{006BE02D-20C0-F840-AFAC-BEA99C74FDC2}" type="slidenum">
              <a:rPr lang="en-US" smtClean="0"/>
              <a:pPr/>
              <a:t>20</a:t>
            </a:fld>
            <a:endParaRPr lang="en-US" dirty="0"/>
          </a:p>
        </p:txBody>
      </p:sp>
    </p:spTree>
    <p:extLst>
      <p:ext uri="{BB962C8B-B14F-4D97-AF65-F5344CB8AC3E}">
        <p14:creationId xmlns:p14="http://schemas.microsoft.com/office/powerpoint/2010/main" val="24411925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CA" sz="2400" b="0" i="0" u="none" strike="noStrike" kern="1200" dirty="0">
                <a:solidFill>
                  <a:schemeClr val="tx1"/>
                </a:solidFill>
                <a:effectLst/>
                <a:latin typeface="Lato Light"/>
                <a:ea typeface="+mn-ea"/>
                <a:cs typeface="+mn-cs"/>
              </a:rPr>
              <a:t>Use as test subjects the first two(2) people who had an recent ER experience that your group interviewed?</a:t>
            </a:r>
            <a:endParaRPr lang="en-CA" dirty="0">
              <a:effectLst/>
            </a:endParaRPr>
          </a:p>
          <a:p>
            <a:pPr rtl="0"/>
            <a:br>
              <a:rPr lang="en-CA" dirty="0"/>
            </a:br>
            <a:r>
              <a:rPr lang="en-CA" sz="2400" b="0" i="0" u="none" strike="noStrike" kern="1200" dirty="0">
                <a:solidFill>
                  <a:schemeClr val="tx1"/>
                </a:solidFill>
                <a:effectLst/>
                <a:latin typeface="Lato Light"/>
                <a:ea typeface="+mn-ea"/>
                <a:cs typeface="+mn-cs"/>
              </a:rPr>
              <a:t>Testing approach:</a:t>
            </a:r>
            <a:endParaRPr lang="en-CA" dirty="0">
              <a:effectLst/>
            </a:endParaRPr>
          </a:p>
          <a:p>
            <a:pPr rtl="0"/>
            <a:endParaRPr lang="en-CA" dirty="0">
              <a:effectLst/>
            </a:endParaRPr>
          </a:p>
          <a:p>
            <a:pPr rtl="0"/>
            <a:r>
              <a:rPr lang="en-CA" sz="2400" b="0" i="0" u="none" strike="noStrike" kern="1200" dirty="0">
                <a:solidFill>
                  <a:schemeClr val="tx1"/>
                </a:solidFill>
                <a:effectLst/>
                <a:latin typeface="Lato Light"/>
                <a:ea typeface="+mn-ea"/>
                <a:cs typeface="+mn-cs"/>
              </a:rPr>
              <a:t>“Today we will be exploring a way to improve the ER experience for you the patient.  </a:t>
            </a:r>
            <a:endParaRPr lang="en-CA" dirty="0">
              <a:effectLst/>
            </a:endParaRPr>
          </a:p>
          <a:p>
            <a:pPr rtl="0"/>
            <a:r>
              <a:rPr lang="en-CA" sz="2400" b="0" i="0" u="none" strike="noStrike" kern="1200" dirty="0">
                <a:solidFill>
                  <a:schemeClr val="tx1"/>
                </a:solidFill>
                <a:effectLst/>
                <a:latin typeface="Lato Light"/>
                <a:ea typeface="+mn-ea"/>
                <a:cs typeface="+mn-cs"/>
              </a:rPr>
              <a:t>We’d like to get your feedback on an early prototype.”</a:t>
            </a:r>
            <a:endParaRPr lang="en-CA" dirty="0">
              <a:effectLst/>
            </a:endParaRPr>
          </a:p>
          <a:p>
            <a:pPr rtl="0"/>
            <a:br>
              <a:rPr lang="en-CA" dirty="0"/>
            </a:br>
            <a:r>
              <a:rPr lang="en-CA" sz="2400" b="0" i="0" u="none" strike="noStrike" kern="1200" dirty="0">
                <a:solidFill>
                  <a:schemeClr val="tx1"/>
                </a:solidFill>
                <a:effectLst/>
                <a:latin typeface="Lato Light"/>
                <a:ea typeface="+mn-ea"/>
                <a:cs typeface="+mn-cs"/>
              </a:rPr>
              <a:t>Things to try during testing:</a:t>
            </a:r>
            <a:endParaRPr lang="en-CA" dirty="0">
              <a:effectLst/>
            </a:endParaRPr>
          </a:p>
          <a:p>
            <a:pPr rtl="0"/>
            <a:r>
              <a:rPr lang="en-CA" sz="2400" b="0" i="0" u="none" strike="noStrike" kern="1200" dirty="0">
                <a:solidFill>
                  <a:schemeClr val="tx1"/>
                </a:solidFill>
                <a:effectLst/>
                <a:latin typeface="Lato Light"/>
                <a:ea typeface="+mn-ea"/>
                <a:cs typeface="+mn-cs"/>
              </a:rPr>
              <a:t>Ask the Testing Participant to perform an action </a:t>
            </a:r>
            <a:endParaRPr lang="en-CA" dirty="0">
              <a:effectLst/>
            </a:endParaRPr>
          </a:p>
          <a:p>
            <a:pPr rtl="0"/>
            <a:r>
              <a:rPr lang="en-CA" sz="2400" b="0" i="0" u="none" strike="noStrike" kern="1200" dirty="0">
                <a:solidFill>
                  <a:schemeClr val="tx1"/>
                </a:solidFill>
                <a:effectLst/>
                <a:latin typeface="Lato Light"/>
                <a:ea typeface="+mn-ea"/>
                <a:cs typeface="+mn-cs"/>
              </a:rPr>
              <a:t>Ask the Testing Participant for feedback (What do you think of X?)</a:t>
            </a:r>
            <a:endParaRPr lang="en-CA" dirty="0">
              <a:effectLst/>
            </a:endParaRPr>
          </a:p>
          <a:p>
            <a:pPr rtl="0"/>
            <a:r>
              <a:rPr lang="en-CA" sz="2400" b="0" i="0" u="none" strike="noStrike" kern="1200" dirty="0">
                <a:solidFill>
                  <a:schemeClr val="tx1"/>
                </a:solidFill>
                <a:effectLst/>
                <a:latin typeface="Lato Light"/>
                <a:ea typeface="+mn-ea"/>
                <a:cs typeface="+mn-cs"/>
              </a:rPr>
              <a:t>Ask them to compare this prototype to the existing solution.</a:t>
            </a:r>
            <a:endParaRPr lang="en-CA" dirty="0">
              <a:effectLst/>
            </a:endParaRPr>
          </a:p>
          <a:p>
            <a:pPr rtl="0"/>
            <a:r>
              <a:rPr lang="en-CA" sz="2400" b="0" i="0" u="none" strike="noStrike" kern="1200" dirty="0">
                <a:solidFill>
                  <a:schemeClr val="tx1"/>
                </a:solidFill>
                <a:effectLst/>
                <a:latin typeface="Lato Light"/>
                <a:ea typeface="+mn-ea"/>
                <a:cs typeface="+mn-cs"/>
              </a:rPr>
              <a:t>Is there anything you can suggest to improve the prototype.</a:t>
            </a:r>
            <a:endParaRPr lang="en-CA" dirty="0">
              <a:effectLst/>
            </a:endParaRPr>
          </a:p>
          <a:p>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21</a:t>
            </a:fld>
            <a:endParaRPr lang="en-US" dirty="0"/>
          </a:p>
        </p:txBody>
      </p:sp>
    </p:spTree>
    <p:extLst>
      <p:ext uri="{BB962C8B-B14F-4D97-AF65-F5344CB8AC3E}">
        <p14:creationId xmlns:p14="http://schemas.microsoft.com/office/powerpoint/2010/main" val="37004624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06BE02D-20C0-F840-AFAC-BEA99C74FDC2}" type="slidenum">
              <a:rPr lang="en-US" smtClean="0"/>
              <a:pPr/>
              <a:t>22</a:t>
            </a:fld>
            <a:endParaRPr lang="en-US" dirty="0"/>
          </a:p>
        </p:txBody>
      </p:sp>
    </p:spTree>
    <p:extLst>
      <p:ext uri="{BB962C8B-B14F-4D97-AF65-F5344CB8AC3E}">
        <p14:creationId xmlns:p14="http://schemas.microsoft.com/office/powerpoint/2010/main" val="11398822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23</a:t>
            </a:fld>
            <a:endParaRPr lang="en-US" dirty="0"/>
          </a:p>
        </p:txBody>
      </p:sp>
    </p:spTree>
    <p:extLst>
      <p:ext uri="{BB962C8B-B14F-4D97-AF65-F5344CB8AC3E}">
        <p14:creationId xmlns:p14="http://schemas.microsoft.com/office/powerpoint/2010/main" val="24512898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10"/>
          </p:nvPr>
        </p:nvSpPr>
        <p:spPr/>
        <p:txBody>
          <a:bodyPr/>
          <a:lstStyle/>
          <a:p>
            <a:fld id="{006BE02D-20C0-F840-AFAC-BEA99C74FDC2}" type="slidenum">
              <a:rPr lang="en-US" smtClean="0"/>
              <a:pPr/>
              <a:t>3</a:t>
            </a:fld>
            <a:endParaRPr lang="en-US" dirty="0"/>
          </a:p>
        </p:txBody>
      </p:sp>
    </p:spTree>
    <p:extLst>
      <p:ext uri="{BB962C8B-B14F-4D97-AF65-F5344CB8AC3E}">
        <p14:creationId xmlns:p14="http://schemas.microsoft.com/office/powerpoint/2010/main" val="26801193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Independently (on your own)</a:t>
            </a:r>
          </a:p>
          <a:p>
            <a:endParaRPr lang="en-US" dirty="0"/>
          </a:p>
          <a:p>
            <a:r>
              <a:rPr lang="en-US" dirty="0"/>
              <a:t>Capture the problem you will focus on.</a:t>
            </a:r>
          </a:p>
          <a:p>
            <a:r>
              <a:rPr lang="en-US" dirty="0"/>
              <a:t>Capture a design in a way that conveys how the problem will be solved.</a:t>
            </a:r>
          </a:p>
          <a:p>
            <a:r>
              <a:rPr lang="en-US" dirty="0"/>
              <a:t>Be ready to describe both the problem and the solution.</a:t>
            </a:r>
          </a:p>
        </p:txBody>
      </p:sp>
      <p:sp>
        <p:nvSpPr>
          <p:cNvPr id="4" name="Slide Number Placeholder 3"/>
          <p:cNvSpPr>
            <a:spLocks noGrp="1"/>
          </p:cNvSpPr>
          <p:nvPr>
            <p:ph type="sldNum" sz="quarter" idx="5"/>
          </p:nvPr>
        </p:nvSpPr>
        <p:spPr/>
        <p:txBody>
          <a:bodyPr/>
          <a:lstStyle/>
          <a:p>
            <a:fld id="{006BE02D-20C0-F840-AFAC-BEA99C74FDC2}" type="slidenum">
              <a:rPr lang="en-US" smtClean="0"/>
              <a:pPr/>
              <a:t>4</a:t>
            </a:fld>
            <a:endParaRPr lang="en-US" dirty="0"/>
          </a:p>
        </p:txBody>
      </p:sp>
    </p:spTree>
    <p:extLst>
      <p:ext uri="{BB962C8B-B14F-4D97-AF65-F5344CB8AC3E}">
        <p14:creationId xmlns:p14="http://schemas.microsoft.com/office/powerpoint/2010/main" val="23167536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5</a:t>
            </a:fld>
            <a:endParaRPr lang="en-US" dirty="0"/>
          </a:p>
        </p:txBody>
      </p:sp>
    </p:spTree>
    <p:extLst>
      <p:ext uri="{BB962C8B-B14F-4D97-AF65-F5344CB8AC3E}">
        <p14:creationId xmlns:p14="http://schemas.microsoft.com/office/powerpoint/2010/main" val="23494033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lang="en-US" dirty="0"/>
              <a:t>Typically this is how most organizations treat projects.  Most organizations jump to solutions immediately without a clear understanding of the problem landscape, the scope and impacts of the problem. Without a systematic approach, and a clear understanding of the problem organizations often jump to solutions.</a:t>
            </a:r>
          </a:p>
          <a:p>
            <a:pPr marL="0" marR="0" lvl="0" indent="0" algn="l" defTabSz="914217"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217" rtl="0" eaLnBrk="1" fontAlgn="auto" latinLnBrk="0" hangingPunct="1">
              <a:lnSpc>
                <a:spcPct val="100000"/>
              </a:lnSpc>
              <a:spcBef>
                <a:spcPts val="0"/>
              </a:spcBef>
              <a:spcAft>
                <a:spcPts val="0"/>
              </a:spcAft>
              <a:buClrTx/>
              <a:buSzTx/>
              <a:buFontTx/>
              <a:buNone/>
              <a:tabLst/>
              <a:defRPr/>
            </a:pPr>
            <a:r>
              <a:rPr lang="en-US" dirty="0"/>
              <a:t>Commonly know as the “False Start” in design circles. Watch for symptoms of the false start in your projects.</a:t>
            </a:r>
          </a:p>
          <a:p>
            <a:pPr marL="0" marR="0" lvl="0" indent="0" algn="l" defTabSz="914217"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217" rtl="0" eaLnBrk="1" fontAlgn="auto" latinLnBrk="0" hangingPunct="1">
              <a:lnSpc>
                <a:spcPct val="100000"/>
              </a:lnSpc>
              <a:spcBef>
                <a:spcPts val="0"/>
              </a:spcBef>
              <a:spcAft>
                <a:spcPts val="0"/>
              </a:spcAft>
              <a:buClrTx/>
              <a:buSzTx/>
              <a:buFontTx/>
              <a:buNone/>
              <a:tabLst/>
              <a:defRPr/>
            </a:pPr>
            <a:r>
              <a:rPr lang="en-US" dirty="0"/>
              <a:t>Symptoms include:</a:t>
            </a:r>
          </a:p>
          <a:p>
            <a:pPr marL="0" marR="0" lvl="0" indent="0" algn="l" defTabSz="914217" rtl="0" eaLnBrk="1" fontAlgn="auto" latinLnBrk="0" hangingPunct="1">
              <a:lnSpc>
                <a:spcPct val="100000"/>
              </a:lnSpc>
              <a:spcBef>
                <a:spcPts val="0"/>
              </a:spcBef>
              <a:spcAft>
                <a:spcPts val="0"/>
              </a:spcAft>
              <a:buClrTx/>
              <a:buSzTx/>
              <a:buFontTx/>
              <a:buNone/>
              <a:tabLst/>
              <a:defRPr/>
            </a:pPr>
            <a:r>
              <a:rPr lang="en-US" dirty="0"/>
              <a:t>“But we already have the technology it will just need to be repurposed…”</a:t>
            </a:r>
          </a:p>
          <a:p>
            <a:pPr marL="0" marR="0" lvl="0" indent="0" algn="l" defTabSz="914217" rtl="0" eaLnBrk="1" fontAlgn="auto" latinLnBrk="0" hangingPunct="1">
              <a:lnSpc>
                <a:spcPct val="100000"/>
              </a:lnSpc>
              <a:spcBef>
                <a:spcPts val="0"/>
              </a:spcBef>
              <a:spcAft>
                <a:spcPts val="0"/>
              </a:spcAft>
              <a:buClrTx/>
              <a:buSzTx/>
              <a:buFontTx/>
              <a:buNone/>
              <a:tabLst/>
              <a:defRPr/>
            </a:pPr>
            <a:r>
              <a:rPr lang="en-US" dirty="0"/>
              <a:t>“Our team already started on a solution, we can’t just throw it away…”</a:t>
            </a:r>
          </a:p>
          <a:p>
            <a:pPr marL="0" marR="0" lvl="0" indent="0" algn="l" defTabSz="914217" rtl="0" eaLnBrk="1" fontAlgn="auto" latinLnBrk="0" hangingPunct="1">
              <a:lnSpc>
                <a:spcPct val="100000"/>
              </a:lnSpc>
              <a:spcBef>
                <a:spcPts val="0"/>
              </a:spcBef>
              <a:spcAft>
                <a:spcPts val="0"/>
              </a:spcAft>
              <a:buClrTx/>
              <a:buSzTx/>
              <a:buFontTx/>
              <a:buNone/>
              <a:tabLst/>
              <a:defRPr/>
            </a:pPr>
            <a:r>
              <a:rPr lang="en-US" dirty="0"/>
              <a:t>“Research will just slow us down…”</a:t>
            </a:r>
          </a:p>
          <a:p>
            <a:pPr marL="0" marR="0" lvl="0" indent="0" algn="l" defTabSz="914217" rtl="0" eaLnBrk="1" fontAlgn="auto" latinLnBrk="0" hangingPunct="1">
              <a:lnSpc>
                <a:spcPct val="100000"/>
              </a:lnSpc>
              <a:spcBef>
                <a:spcPts val="0"/>
              </a:spcBef>
              <a:spcAft>
                <a:spcPts val="0"/>
              </a:spcAft>
              <a:buClrTx/>
              <a:buSzTx/>
              <a:buFontTx/>
              <a:buNone/>
              <a:tabLst/>
              <a:defRPr/>
            </a:pPr>
            <a:r>
              <a:rPr lang="en-US" dirty="0"/>
              <a:t>“We have an expert on staff who knows about this issue…”</a:t>
            </a:r>
          </a:p>
          <a:p>
            <a:pPr marL="0" marR="0" lvl="0" indent="0" algn="l" defTabSz="914217"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6</a:t>
            </a:fld>
            <a:endParaRPr lang="en-US" dirty="0"/>
          </a:p>
        </p:txBody>
      </p:sp>
    </p:spTree>
    <p:extLst>
      <p:ext uri="{BB962C8B-B14F-4D97-AF65-F5344CB8AC3E}">
        <p14:creationId xmlns:p14="http://schemas.microsoft.com/office/powerpoint/2010/main" val="37216955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Design Thinking is a system devised to help us overcome our own human bias’s</a:t>
            </a:r>
          </a:p>
          <a:p>
            <a:pPr marL="342900" indent="-342900">
              <a:buFont typeface="Arial" panose="020B0604020202020204" pitchFamily="34" charset="0"/>
              <a:buChar char="•"/>
            </a:pPr>
            <a:r>
              <a:rPr lang="en-US" dirty="0"/>
              <a:t>Bias’s to jump to solutions.</a:t>
            </a:r>
          </a:p>
          <a:p>
            <a:pPr marL="342900" indent="-342900">
              <a:buFont typeface="Arial" panose="020B0604020202020204" pitchFamily="34" charset="0"/>
              <a:buChar char="•"/>
            </a:pPr>
            <a:r>
              <a:rPr lang="en-US" dirty="0"/>
              <a:t>Bias’s to make decisions based on incomplete data.</a:t>
            </a:r>
          </a:p>
          <a:p>
            <a:pPr marL="342900" indent="-342900">
              <a:buFont typeface="Arial" panose="020B0604020202020204" pitchFamily="34" charset="0"/>
              <a:buChar char="•"/>
            </a:pPr>
            <a:r>
              <a:rPr lang="en-US" dirty="0"/>
              <a:t>Bias’s towards immediate action.</a:t>
            </a:r>
          </a:p>
          <a:p>
            <a:pPr marL="342900" indent="-342900">
              <a:buFont typeface="Arial" panose="020B0604020202020204" pitchFamily="34" charset="0"/>
              <a:buChar char="•"/>
            </a:pPr>
            <a:r>
              <a:rPr lang="en-US" dirty="0"/>
              <a:t>Bias’s towards inaction (keep analyzing)</a:t>
            </a:r>
          </a:p>
          <a:p>
            <a:r>
              <a:rPr lang="en-US" dirty="0"/>
              <a:t>It’s a system to help us be mindful to empathize, define, ideate, prototype, and test our ideas.</a:t>
            </a:r>
          </a:p>
          <a:p>
            <a:endParaRPr lang="en-US" dirty="0"/>
          </a:p>
          <a:p>
            <a:r>
              <a:rPr lang="en-US" dirty="0"/>
              <a:t>For those who want to learn more here are some links:</a:t>
            </a:r>
          </a:p>
          <a:p>
            <a:r>
              <a:rPr lang="en-US" dirty="0"/>
              <a:t>https://</a:t>
            </a:r>
            <a:r>
              <a:rPr lang="en-US" dirty="0" err="1"/>
              <a:t>dschool.stanford.edu</a:t>
            </a:r>
            <a:r>
              <a:rPr lang="en-US" dirty="0"/>
              <a:t>/resources/design-thinking-bootleg</a:t>
            </a:r>
          </a:p>
          <a:p>
            <a:r>
              <a:rPr lang="en-US" dirty="0"/>
              <a:t>https://</a:t>
            </a:r>
            <a:r>
              <a:rPr lang="en-US" dirty="0" err="1"/>
              <a:t>www.ideou.com</a:t>
            </a:r>
            <a:r>
              <a:rPr lang="en-US" dirty="0"/>
              <a:t>/pages/design-thinking-resources</a:t>
            </a:r>
          </a:p>
          <a:p>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7</a:t>
            </a:fld>
            <a:endParaRPr lang="en-US" dirty="0"/>
          </a:p>
        </p:txBody>
      </p:sp>
    </p:spTree>
    <p:extLst>
      <p:ext uri="{BB962C8B-B14F-4D97-AF65-F5344CB8AC3E}">
        <p14:creationId xmlns:p14="http://schemas.microsoft.com/office/powerpoint/2010/main" val="12695210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Empathy is learning how another person feels.  </a:t>
            </a:r>
          </a:p>
          <a:p>
            <a:r>
              <a:rPr lang="en-US" dirty="0"/>
              <a:t>I like to say we are putting ourselves in their shoes.  </a:t>
            </a:r>
          </a:p>
          <a:p>
            <a:r>
              <a:rPr lang="en-US" dirty="0"/>
              <a:t>Deep understanding starts with empathy, and empathy starts with listening.</a:t>
            </a:r>
          </a:p>
        </p:txBody>
      </p:sp>
      <p:sp>
        <p:nvSpPr>
          <p:cNvPr id="4" name="Slide Number Placeholder 3"/>
          <p:cNvSpPr>
            <a:spLocks noGrp="1"/>
          </p:cNvSpPr>
          <p:nvPr>
            <p:ph type="sldNum" sz="quarter" idx="5"/>
          </p:nvPr>
        </p:nvSpPr>
        <p:spPr/>
        <p:txBody>
          <a:bodyPr/>
          <a:lstStyle/>
          <a:p>
            <a:fld id="{006BE02D-20C0-F840-AFAC-BEA99C74FDC2}" type="slidenum">
              <a:rPr lang="en-US" smtClean="0"/>
              <a:pPr/>
              <a:t>8</a:t>
            </a:fld>
            <a:endParaRPr lang="en-US" dirty="0"/>
          </a:p>
        </p:txBody>
      </p:sp>
    </p:spTree>
    <p:extLst>
      <p:ext uri="{BB962C8B-B14F-4D97-AF65-F5344CB8AC3E}">
        <p14:creationId xmlns:p14="http://schemas.microsoft.com/office/powerpoint/2010/main" val="3151535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Tell me about your experience at the Emergency Room?</a:t>
            </a:r>
          </a:p>
          <a:p>
            <a:r>
              <a:rPr lang="en-US" dirty="0"/>
              <a:t>How long ago was it?</a:t>
            </a:r>
          </a:p>
          <a:p>
            <a:r>
              <a:rPr lang="en-US" dirty="0"/>
              <a:t>What type of problem were you facing?</a:t>
            </a:r>
          </a:p>
          <a:p>
            <a:r>
              <a:rPr lang="en-US" dirty="0"/>
              <a:t>What prompted you to feel the Emergency Room was your best choice for care?</a:t>
            </a:r>
          </a:p>
          <a:p>
            <a:r>
              <a:rPr lang="en-US" dirty="0"/>
              <a:t>How would you describe your experience at the ER?</a:t>
            </a:r>
          </a:p>
          <a:p>
            <a:r>
              <a:rPr lang="en-US" dirty="0"/>
              <a:t>Were you satisfied with the outcome of your visit?</a:t>
            </a:r>
          </a:p>
          <a:p>
            <a:r>
              <a:rPr lang="en-US" dirty="0"/>
              <a:t>Were you satisfied with the treatment you received?</a:t>
            </a:r>
          </a:p>
          <a:p>
            <a:r>
              <a:rPr lang="en-US" dirty="0"/>
              <a:t>Were you satisfied with the overall experience? </a:t>
            </a:r>
          </a:p>
        </p:txBody>
      </p:sp>
      <p:sp>
        <p:nvSpPr>
          <p:cNvPr id="4" name="Slide Number Placeholder 3"/>
          <p:cNvSpPr>
            <a:spLocks noGrp="1"/>
          </p:cNvSpPr>
          <p:nvPr>
            <p:ph type="sldNum" sz="quarter" idx="5"/>
          </p:nvPr>
        </p:nvSpPr>
        <p:spPr/>
        <p:txBody>
          <a:bodyPr/>
          <a:lstStyle/>
          <a:p>
            <a:fld id="{006BE02D-20C0-F840-AFAC-BEA99C74FDC2}" type="slidenum">
              <a:rPr lang="en-US" smtClean="0"/>
              <a:pPr/>
              <a:t>9</a:t>
            </a:fld>
            <a:endParaRPr lang="en-US" dirty="0"/>
          </a:p>
        </p:txBody>
      </p:sp>
    </p:spTree>
    <p:extLst>
      <p:ext uri="{BB962C8B-B14F-4D97-AF65-F5344CB8AC3E}">
        <p14:creationId xmlns:p14="http://schemas.microsoft.com/office/powerpoint/2010/main" val="16291708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ster Slide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79772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Our vision 2">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8675648" cy="13716000"/>
          </a:xfrm>
        </p:spPr>
        <p:txBody>
          <a:bodyPr/>
          <a:lstStyle/>
          <a:p>
            <a:endParaRPr lang="en-US"/>
          </a:p>
        </p:txBody>
      </p:sp>
    </p:spTree>
    <p:extLst>
      <p:ext uri="{BB962C8B-B14F-4D97-AF65-F5344CB8AC3E}">
        <p14:creationId xmlns:p14="http://schemas.microsoft.com/office/powerpoint/2010/main" val="70891543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eadership skils">
    <p:spTree>
      <p:nvGrpSpPr>
        <p:cNvPr id="1" name=""/>
        <p:cNvGrpSpPr/>
        <p:nvPr/>
      </p:nvGrpSpPr>
      <p:grpSpPr>
        <a:xfrm>
          <a:off x="0" y="0"/>
          <a:ext cx="0" cy="0"/>
          <a:chOff x="0" y="0"/>
          <a:chExt cx="0" cy="0"/>
        </a:xfrm>
      </p:grpSpPr>
      <p:sp>
        <p:nvSpPr>
          <p:cNvPr id="34" name="Picture Placeholder 3"/>
          <p:cNvSpPr>
            <a:spLocks noGrp="1"/>
          </p:cNvSpPr>
          <p:nvPr>
            <p:ph type="pic" sz="quarter" idx="14"/>
          </p:nvPr>
        </p:nvSpPr>
        <p:spPr>
          <a:xfrm>
            <a:off x="2682362" y="3945706"/>
            <a:ext cx="2935224" cy="2935154"/>
          </a:xfrm>
          <a:prstGeom prst="ellipse">
            <a:avLst/>
          </a:prstGeom>
        </p:spPr>
        <p:txBody>
          <a:bodyPr>
            <a:normAutofit/>
          </a:bodyPr>
          <a:lstStyle>
            <a:lvl1pPr>
              <a:defRPr sz="2300" b="0" i="0">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13389786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Helium_Break">
    <p:spTree>
      <p:nvGrpSpPr>
        <p:cNvPr id="1" name=""/>
        <p:cNvGrpSpPr/>
        <p:nvPr/>
      </p:nvGrpSpPr>
      <p:grpSpPr>
        <a:xfrm>
          <a:off x="0" y="0"/>
          <a:ext cx="0" cy="0"/>
          <a:chOff x="0" y="0"/>
          <a:chExt cx="0" cy="0"/>
        </a:xfrm>
      </p:grpSpPr>
      <p:sp>
        <p:nvSpPr>
          <p:cNvPr id="22" name="Picture Placeholder 21"/>
          <p:cNvSpPr>
            <a:spLocks noGrp="1"/>
          </p:cNvSpPr>
          <p:nvPr>
            <p:ph type="pic" sz="quarter" idx="14"/>
          </p:nvPr>
        </p:nvSpPr>
        <p:spPr>
          <a:xfrm>
            <a:off x="13467525" y="44604"/>
            <a:ext cx="11088796" cy="13491341"/>
          </a:xfrm>
          <a:custGeom>
            <a:avLst/>
            <a:gdLst>
              <a:gd name="connsiteX0" fmla="*/ 490691 w 11088796"/>
              <a:gd name="connsiteY0" fmla="*/ 11756903 h 13491341"/>
              <a:gd name="connsiteX1" fmla="*/ 733817 w 11088796"/>
              <a:gd name="connsiteY1" fmla="*/ 11837830 h 13491341"/>
              <a:gd name="connsiteX2" fmla="*/ 1808437 w 11088796"/>
              <a:gd name="connsiteY2" fmla="*/ 12656501 h 13491341"/>
              <a:gd name="connsiteX3" fmla="*/ 1856663 w 11088796"/>
              <a:gd name="connsiteY3" fmla="*/ 13306044 h 13491341"/>
              <a:gd name="connsiteX4" fmla="*/ 1236430 w 11088796"/>
              <a:gd name="connsiteY4" fmla="*/ 13407341 h 13491341"/>
              <a:gd name="connsiteX5" fmla="*/ 161810 w 11088796"/>
              <a:gd name="connsiteY5" fmla="*/ 12588671 h 13491341"/>
              <a:gd name="connsiteX6" fmla="*/ 97910 w 11088796"/>
              <a:gd name="connsiteY6" fmla="*/ 11966183 h 13491341"/>
              <a:gd name="connsiteX7" fmla="*/ 490691 w 11088796"/>
              <a:gd name="connsiteY7" fmla="*/ 11756903 h 13491341"/>
              <a:gd name="connsiteX8" fmla="*/ 1287637 w 11088796"/>
              <a:gd name="connsiteY8" fmla="*/ 10710803 h 13491341"/>
              <a:gd name="connsiteX9" fmla="*/ 1523741 w 11088796"/>
              <a:gd name="connsiteY9" fmla="*/ 10800947 h 13491341"/>
              <a:gd name="connsiteX10" fmla="*/ 2598361 w 11088796"/>
              <a:gd name="connsiteY10" fmla="*/ 11619618 h 13491341"/>
              <a:gd name="connsiteX11" fmla="*/ 2667707 w 11088796"/>
              <a:gd name="connsiteY11" fmla="*/ 12241437 h 13491341"/>
              <a:gd name="connsiteX12" fmla="*/ 2049794 w 11088796"/>
              <a:gd name="connsiteY12" fmla="*/ 12339687 h 13491341"/>
              <a:gd name="connsiteX13" fmla="*/ 975175 w 11088796"/>
              <a:gd name="connsiteY13" fmla="*/ 11521017 h 13491341"/>
              <a:gd name="connsiteX14" fmla="*/ 908953 w 11088796"/>
              <a:gd name="connsiteY14" fmla="*/ 10901578 h 13491341"/>
              <a:gd name="connsiteX15" fmla="*/ 1287637 w 11088796"/>
              <a:gd name="connsiteY15" fmla="*/ 10710803 h 13491341"/>
              <a:gd name="connsiteX16" fmla="*/ 1721569 w 11088796"/>
              <a:gd name="connsiteY16" fmla="*/ 9334566 h 13491341"/>
              <a:gd name="connsiteX17" fmla="*/ 1947183 w 11088796"/>
              <a:gd name="connsiteY17" fmla="*/ 9405678 h 13491341"/>
              <a:gd name="connsiteX18" fmla="*/ 3834230 w 11088796"/>
              <a:gd name="connsiteY18" fmla="*/ 10843275 h 13491341"/>
              <a:gd name="connsiteX19" fmla="*/ 3878894 w 11088796"/>
              <a:gd name="connsiteY19" fmla="*/ 11451101 h 13491341"/>
              <a:gd name="connsiteX20" fmla="*/ 3262230 w 11088796"/>
              <a:gd name="connsiteY20" fmla="*/ 11594106 h 13491341"/>
              <a:gd name="connsiteX21" fmla="*/ 1375183 w 11088796"/>
              <a:gd name="connsiteY21" fmla="*/ 10156508 h 13491341"/>
              <a:gd name="connsiteX22" fmla="*/ 1349316 w 11088796"/>
              <a:gd name="connsiteY22" fmla="*/ 9524008 h 13491341"/>
              <a:gd name="connsiteX23" fmla="*/ 1721569 w 11088796"/>
              <a:gd name="connsiteY23" fmla="*/ 9334566 h 13491341"/>
              <a:gd name="connsiteX24" fmla="*/ 2101387 w 11088796"/>
              <a:gd name="connsiteY24" fmla="*/ 7936576 h 13491341"/>
              <a:gd name="connsiteX25" fmla="*/ 2344041 w 11088796"/>
              <a:gd name="connsiteY25" fmla="*/ 8020670 h 13491341"/>
              <a:gd name="connsiteX26" fmla="*/ 5052676 w 11088796"/>
              <a:gd name="connsiteY26" fmla="*/ 10084172 h 13491341"/>
              <a:gd name="connsiteX27" fmla="*/ 5120124 w 11088796"/>
              <a:gd name="connsiteY27" fmla="*/ 10709361 h 13491341"/>
              <a:gd name="connsiteX28" fmla="*/ 4480668 w 11088796"/>
              <a:gd name="connsiteY28" fmla="*/ 10835011 h 13491341"/>
              <a:gd name="connsiteX29" fmla="*/ 1772034 w 11088796"/>
              <a:gd name="connsiteY29" fmla="*/ 8771509 h 13491341"/>
              <a:gd name="connsiteX30" fmla="*/ 1723383 w 11088796"/>
              <a:gd name="connsiteY30" fmla="*/ 8121644 h 13491341"/>
              <a:gd name="connsiteX31" fmla="*/ 2101387 w 11088796"/>
              <a:gd name="connsiteY31" fmla="*/ 7936576 h 13491341"/>
              <a:gd name="connsiteX32" fmla="*/ 1945410 w 11088796"/>
              <a:gd name="connsiteY32" fmla="*/ 6115309 h 13491341"/>
              <a:gd name="connsiteX33" fmla="*/ 2188908 w 11088796"/>
              <a:gd name="connsiteY33" fmla="*/ 6197004 h 13491341"/>
              <a:gd name="connsiteX34" fmla="*/ 6859286 w 11088796"/>
              <a:gd name="connsiteY34" fmla="*/ 9755006 h 13491341"/>
              <a:gd name="connsiteX35" fmla="*/ 6889502 w 11088796"/>
              <a:gd name="connsiteY35" fmla="*/ 10387978 h 13491341"/>
              <a:gd name="connsiteX36" fmla="*/ 6287266 w 11088796"/>
              <a:gd name="connsiteY36" fmla="*/ 10505862 h 13491341"/>
              <a:gd name="connsiteX37" fmla="*/ 1616888 w 11088796"/>
              <a:gd name="connsiteY37" fmla="*/ 6947860 h 13491341"/>
              <a:gd name="connsiteX38" fmla="*/ 1551927 w 11088796"/>
              <a:gd name="connsiteY38" fmla="*/ 6321692 h 13491341"/>
              <a:gd name="connsiteX39" fmla="*/ 1945410 w 11088796"/>
              <a:gd name="connsiteY39" fmla="*/ 6115309 h 13491341"/>
              <a:gd name="connsiteX40" fmla="*/ 1120711 w 11088796"/>
              <a:gd name="connsiteY40" fmla="*/ 3826332 h 13491341"/>
              <a:gd name="connsiteX41" fmla="*/ 1362501 w 11088796"/>
              <a:gd name="connsiteY41" fmla="*/ 3910611 h 13491341"/>
              <a:gd name="connsiteX42" fmla="*/ 9297658 w 11088796"/>
              <a:gd name="connsiteY42" fmla="*/ 9955798 h 13491341"/>
              <a:gd name="connsiteX43" fmla="*/ 9344772 w 11088796"/>
              <a:gd name="connsiteY43" fmla="*/ 10560687 h 13491341"/>
              <a:gd name="connsiteX44" fmla="*/ 8749084 w 11088796"/>
              <a:gd name="connsiteY44" fmla="*/ 10675877 h 13491341"/>
              <a:gd name="connsiteX45" fmla="*/ 813928 w 11088796"/>
              <a:gd name="connsiteY45" fmla="*/ 4630689 h 13491341"/>
              <a:gd name="connsiteX46" fmla="*/ 744971 w 11088796"/>
              <a:gd name="connsiteY46" fmla="*/ 4009160 h 13491341"/>
              <a:gd name="connsiteX47" fmla="*/ 1120711 w 11088796"/>
              <a:gd name="connsiteY47" fmla="*/ 3826332 h 13491341"/>
              <a:gd name="connsiteX48" fmla="*/ 4227254 w 11088796"/>
              <a:gd name="connsiteY48" fmla="*/ 2790686 h 13491341"/>
              <a:gd name="connsiteX49" fmla="*/ 4454070 w 11088796"/>
              <a:gd name="connsiteY49" fmla="*/ 2860658 h 13491341"/>
              <a:gd name="connsiteX50" fmla="*/ 9475564 w 11088796"/>
              <a:gd name="connsiteY50" fmla="*/ 6686148 h 13491341"/>
              <a:gd name="connsiteX51" fmla="*/ 9504938 w 11088796"/>
              <a:gd name="connsiteY51" fmla="*/ 7321320 h 13491341"/>
              <a:gd name="connsiteX52" fmla="*/ 8903564 w 11088796"/>
              <a:gd name="connsiteY52" fmla="*/ 7436978 h 13491341"/>
              <a:gd name="connsiteX53" fmla="*/ 3882070 w 11088796"/>
              <a:gd name="connsiteY53" fmla="*/ 3611488 h 13491341"/>
              <a:gd name="connsiteX54" fmla="*/ 3837020 w 11088796"/>
              <a:gd name="connsiteY54" fmla="*/ 3003370 h 13491341"/>
              <a:gd name="connsiteX55" fmla="*/ 4227254 w 11088796"/>
              <a:gd name="connsiteY55" fmla="*/ 2790686 h 13491341"/>
              <a:gd name="connsiteX56" fmla="*/ 5978286 w 11088796"/>
              <a:gd name="connsiteY56" fmla="*/ 2454748 h 13491341"/>
              <a:gd name="connsiteX57" fmla="*/ 6213830 w 11088796"/>
              <a:gd name="connsiteY57" fmla="*/ 2544466 h 13491341"/>
              <a:gd name="connsiteX58" fmla="*/ 9303674 w 11088796"/>
              <a:gd name="connsiteY58" fmla="*/ 4898383 h 13491341"/>
              <a:gd name="connsiteX59" fmla="*/ 9350860 w 11088796"/>
              <a:gd name="connsiteY59" fmla="*/ 5503319 h 13491341"/>
              <a:gd name="connsiteX60" fmla="*/ 8755108 w 11088796"/>
              <a:gd name="connsiteY60" fmla="*/ 5618451 h 13491341"/>
              <a:gd name="connsiteX61" fmla="*/ 5665264 w 11088796"/>
              <a:gd name="connsiteY61" fmla="*/ 3264535 h 13491341"/>
              <a:gd name="connsiteX62" fmla="*/ 5596232 w 11088796"/>
              <a:gd name="connsiteY62" fmla="*/ 2642955 h 13491341"/>
              <a:gd name="connsiteX63" fmla="*/ 5978286 w 11088796"/>
              <a:gd name="connsiteY63" fmla="*/ 2454748 h 13491341"/>
              <a:gd name="connsiteX64" fmla="*/ 1124504 w 11088796"/>
              <a:gd name="connsiteY64" fmla="*/ 2113497 h 13491341"/>
              <a:gd name="connsiteX65" fmla="*/ 1366063 w 11088796"/>
              <a:gd name="connsiteY65" fmla="*/ 2195470 h 13491341"/>
              <a:gd name="connsiteX66" fmla="*/ 10938820 w 11088796"/>
              <a:gd name="connsiteY66" fmla="*/ 9488219 h 13491341"/>
              <a:gd name="connsiteX67" fmla="*/ 10982418 w 11088796"/>
              <a:gd name="connsiteY67" fmla="*/ 10098117 h 13491341"/>
              <a:gd name="connsiteX68" fmla="*/ 10366800 w 11088796"/>
              <a:gd name="connsiteY68" fmla="*/ 10239076 h 13491341"/>
              <a:gd name="connsiteX69" fmla="*/ 794043 w 11088796"/>
              <a:gd name="connsiteY69" fmla="*/ 2946327 h 13491341"/>
              <a:gd name="connsiteX70" fmla="*/ 744627 w 11088796"/>
              <a:gd name="connsiteY70" fmla="*/ 2298728 h 13491341"/>
              <a:gd name="connsiteX71" fmla="*/ 1124504 w 11088796"/>
              <a:gd name="connsiteY71" fmla="*/ 2113497 h 13491341"/>
              <a:gd name="connsiteX72" fmla="*/ 7356102 w 11088796"/>
              <a:gd name="connsiteY72" fmla="*/ 1797588 h 13491341"/>
              <a:gd name="connsiteX73" fmla="*/ 7581448 w 11088796"/>
              <a:gd name="connsiteY73" fmla="*/ 1868497 h 13491341"/>
              <a:gd name="connsiteX74" fmla="*/ 9593352 w 11088796"/>
              <a:gd name="connsiteY74" fmla="*/ 3401213 h 13491341"/>
              <a:gd name="connsiteX75" fmla="*/ 9637536 w 11088796"/>
              <a:gd name="connsiteY75" fmla="*/ 4008670 h 13491341"/>
              <a:gd name="connsiteX76" fmla="*/ 9021352 w 11088796"/>
              <a:gd name="connsiteY76" fmla="*/ 4152044 h 13491341"/>
              <a:gd name="connsiteX77" fmla="*/ 7009448 w 11088796"/>
              <a:gd name="connsiteY77" fmla="*/ 2619328 h 13491341"/>
              <a:gd name="connsiteX78" fmla="*/ 6984064 w 11088796"/>
              <a:gd name="connsiteY78" fmla="*/ 1987194 h 13491341"/>
              <a:gd name="connsiteX79" fmla="*/ 7356102 w 11088796"/>
              <a:gd name="connsiteY79" fmla="*/ 1797588 h 13491341"/>
              <a:gd name="connsiteX80" fmla="*/ 8626238 w 11088796"/>
              <a:gd name="connsiteY80" fmla="*/ 1077861 h 13491341"/>
              <a:gd name="connsiteX81" fmla="*/ 8867664 w 11088796"/>
              <a:gd name="connsiteY81" fmla="*/ 1161018 h 13491341"/>
              <a:gd name="connsiteX82" fmla="*/ 9942284 w 11088796"/>
              <a:gd name="connsiteY82" fmla="*/ 1979689 h 13491341"/>
              <a:gd name="connsiteX83" fmla="*/ 10009308 w 11088796"/>
              <a:gd name="connsiteY83" fmla="*/ 2604557 h 13491341"/>
              <a:gd name="connsiteX84" fmla="*/ 9370276 w 11088796"/>
              <a:gd name="connsiteY84" fmla="*/ 2730530 h 13491341"/>
              <a:gd name="connsiteX85" fmla="*/ 8295656 w 11088796"/>
              <a:gd name="connsiteY85" fmla="*/ 1911858 h 13491341"/>
              <a:gd name="connsiteX86" fmla="*/ 8250554 w 11088796"/>
              <a:gd name="connsiteY86" fmla="*/ 1264696 h 13491341"/>
              <a:gd name="connsiteX87" fmla="*/ 8626238 w 11088796"/>
              <a:gd name="connsiteY87" fmla="*/ 1077861 h 13491341"/>
              <a:gd name="connsiteX88" fmla="*/ 9447378 w 11088796"/>
              <a:gd name="connsiteY88" fmla="*/ 1 h 13491341"/>
              <a:gd name="connsiteX89" fmla="*/ 9689796 w 11088796"/>
              <a:gd name="connsiteY89" fmla="*/ 81858 h 13491341"/>
              <a:gd name="connsiteX90" fmla="*/ 10764416 w 11088796"/>
              <a:gd name="connsiteY90" fmla="*/ 900529 h 13491341"/>
              <a:gd name="connsiteX91" fmla="*/ 10812642 w 11088796"/>
              <a:gd name="connsiteY91" fmla="*/ 1550070 h 13491341"/>
              <a:gd name="connsiteX92" fmla="*/ 10192408 w 11088796"/>
              <a:gd name="connsiteY92" fmla="*/ 1651368 h 13491341"/>
              <a:gd name="connsiteX93" fmla="*/ 9117788 w 11088796"/>
              <a:gd name="connsiteY93" fmla="*/ 832697 h 13491341"/>
              <a:gd name="connsiteX94" fmla="*/ 9053888 w 11088796"/>
              <a:gd name="connsiteY94" fmla="*/ 210211 h 13491341"/>
              <a:gd name="connsiteX95" fmla="*/ 9447378 w 11088796"/>
              <a:gd name="connsiteY95" fmla="*/ 1 h 13491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1088796" h="13491341">
                <a:moveTo>
                  <a:pt x="490691" y="11756903"/>
                </a:moveTo>
                <a:cubicBezTo>
                  <a:pt x="576640" y="11756478"/>
                  <a:pt x="661187" y="11782498"/>
                  <a:pt x="733817" y="11837830"/>
                </a:cubicBezTo>
                <a:cubicBezTo>
                  <a:pt x="733817" y="11837830"/>
                  <a:pt x="733817" y="11837830"/>
                  <a:pt x="1808437" y="12656501"/>
                </a:cubicBezTo>
                <a:cubicBezTo>
                  <a:pt x="2002119" y="12804053"/>
                  <a:pt x="2020477" y="13091014"/>
                  <a:pt x="1856663" y="13306044"/>
                </a:cubicBezTo>
                <a:cubicBezTo>
                  <a:pt x="1708962" y="13499922"/>
                  <a:pt x="1430112" y="13554893"/>
                  <a:pt x="1236430" y="13407341"/>
                </a:cubicBezTo>
                <a:cubicBezTo>
                  <a:pt x="1236430" y="13407341"/>
                  <a:pt x="1236430" y="13407341"/>
                  <a:pt x="161810" y="12588671"/>
                </a:cubicBezTo>
                <a:cubicBezTo>
                  <a:pt x="-31872" y="12441120"/>
                  <a:pt x="-49792" y="12160062"/>
                  <a:pt x="97910" y="11966183"/>
                </a:cubicBezTo>
                <a:cubicBezTo>
                  <a:pt x="200294" y="11831790"/>
                  <a:pt x="347442" y="11757613"/>
                  <a:pt x="490691" y="11756903"/>
                </a:cubicBezTo>
                <a:close/>
                <a:moveTo>
                  <a:pt x="1287637" y="10710803"/>
                </a:moveTo>
                <a:cubicBezTo>
                  <a:pt x="1369716" y="10715457"/>
                  <a:pt x="1451110" y="10745615"/>
                  <a:pt x="1523741" y="10800947"/>
                </a:cubicBezTo>
                <a:cubicBezTo>
                  <a:pt x="1523741" y="10800947"/>
                  <a:pt x="1523741" y="10800947"/>
                  <a:pt x="2598361" y="11619618"/>
                </a:cubicBezTo>
                <a:cubicBezTo>
                  <a:pt x="2792042" y="11767170"/>
                  <a:pt x="2832808" y="12024717"/>
                  <a:pt x="2667707" y="12241437"/>
                </a:cubicBezTo>
                <a:cubicBezTo>
                  <a:pt x="2521245" y="12433688"/>
                  <a:pt x="2243477" y="12487239"/>
                  <a:pt x="2049794" y="12339687"/>
                </a:cubicBezTo>
                <a:cubicBezTo>
                  <a:pt x="2049794" y="12339687"/>
                  <a:pt x="2049794" y="12339687"/>
                  <a:pt x="975175" y="11521017"/>
                </a:cubicBezTo>
                <a:cubicBezTo>
                  <a:pt x="781493" y="11373465"/>
                  <a:pt x="762492" y="11093830"/>
                  <a:pt x="908953" y="10901578"/>
                </a:cubicBezTo>
                <a:cubicBezTo>
                  <a:pt x="1012143" y="10766128"/>
                  <a:pt x="1150840" y="10703045"/>
                  <a:pt x="1287637" y="10710803"/>
                </a:cubicBezTo>
                <a:close/>
                <a:moveTo>
                  <a:pt x="1721569" y="9334566"/>
                </a:moveTo>
                <a:cubicBezTo>
                  <a:pt x="1803463" y="9333793"/>
                  <a:pt x="1882852" y="9356669"/>
                  <a:pt x="1947183" y="9405678"/>
                </a:cubicBezTo>
                <a:cubicBezTo>
                  <a:pt x="1947183" y="9405678"/>
                  <a:pt x="1947183" y="9405678"/>
                  <a:pt x="3834230" y="10843275"/>
                </a:cubicBezTo>
                <a:cubicBezTo>
                  <a:pt x="4005780" y="10973966"/>
                  <a:pt x="4026594" y="11257225"/>
                  <a:pt x="3878894" y="11451101"/>
                </a:cubicBezTo>
                <a:cubicBezTo>
                  <a:pt x="3712398" y="11669653"/>
                  <a:pt x="3433780" y="11724797"/>
                  <a:pt x="3262230" y="11594106"/>
                </a:cubicBezTo>
                <a:cubicBezTo>
                  <a:pt x="3262230" y="11594106"/>
                  <a:pt x="3262230" y="11594106"/>
                  <a:pt x="1375183" y="10156508"/>
                </a:cubicBezTo>
                <a:cubicBezTo>
                  <a:pt x="1203633" y="10025818"/>
                  <a:pt x="1182818" y="9742560"/>
                  <a:pt x="1349316" y="9524008"/>
                </a:cubicBezTo>
                <a:cubicBezTo>
                  <a:pt x="1441628" y="9402835"/>
                  <a:pt x="1585080" y="9335855"/>
                  <a:pt x="1721569" y="9334566"/>
                </a:cubicBezTo>
                <a:close/>
                <a:moveTo>
                  <a:pt x="2101387" y="7936576"/>
                </a:moveTo>
                <a:cubicBezTo>
                  <a:pt x="2186631" y="7938355"/>
                  <a:pt x="2271321" y="7965270"/>
                  <a:pt x="2344041" y="8020670"/>
                </a:cubicBezTo>
                <a:cubicBezTo>
                  <a:pt x="2344041" y="8020670"/>
                  <a:pt x="2344041" y="8020670"/>
                  <a:pt x="5052676" y="10084172"/>
                </a:cubicBezTo>
                <a:cubicBezTo>
                  <a:pt x="5246596" y="10231905"/>
                  <a:pt x="5267826" y="10515482"/>
                  <a:pt x="5120124" y="10709361"/>
                </a:cubicBezTo>
                <a:cubicBezTo>
                  <a:pt x="4953624" y="10927915"/>
                  <a:pt x="4674590" y="10982744"/>
                  <a:pt x="4480668" y="10835011"/>
                </a:cubicBezTo>
                <a:cubicBezTo>
                  <a:pt x="4480668" y="10835011"/>
                  <a:pt x="4480668" y="10835011"/>
                  <a:pt x="1772034" y="8771509"/>
                </a:cubicBezTo>
                <a:cubicBezTo>
                  <a:pt x="1578113" y="8623776"/>
                  <a:pt x="1556883" y="8340198"/>
                  <a:pt x="1723383" y="8121644"/>
                </a:cubicBezTo>
                <a:cubicBezTo>
                  <a:pt x="1815697" y="8000470"/>
                  <a:pt x="1959313" y="7933611"/>
                  <a:pt x="2101387" y="7936576"/>
                </a:cubicBezTo>
                <a:close/>
                <a:moveTo>
                  <a:pt x="1945410" y="6115309"/>
                </a:moveTo>
                <a:cubicBezTo>
                  <a:pt x="2031653" y="6115412"/>
                  <a:pt x="2116421" y="6141783"/>
                  <a:pt x="2188908" y="6197004"/>
                </a:cubicBezTo>
                <a:cubicBezTo>
                  <a:pt x="2188908" y="6197004"/>
                  <a:pt x="2188908" y="6197004"/>
                  <a:pt x="6859286" y="9755006"/>
                </a:cubicBezTo>
                <a:cubicBezTo>
                  <a:pt x="7052586" y="9902268"/>
                  <a:pt x="7052554" y="10173950"/>
                  <a:pt x="6889502" y="10387978"/>
                </a:cubicBezTo>
                <a:cubicBezTo>
                  <a:pt x="6742488" y="10580955"/>
                  <a:pt x="6480566" y="10653123"/>
                  <a:pt x="6287266" y="10505862"/>
                </a:cubicBezTo>
                <a:cubicBezTo>
                  <a:pt x="6287266" y="10505862"/>
                  <a:pt x="6287266" y="10505862"/>
                  <a:pt x="1616888" y="6947860"/>
                </a:cubicBezTo>
                <a:cubicBezTo>
                  <a:pt x="1423588" y="6800599"/>
                  <a:pt x="1404912" y="6514668"/>
                  <a:pt x="1551927" y="6321692"/>
                </a:cubicBezTo>
                <a:cubicBezTo>
                  <a:pt x="1653834" y="6187921"/>
                  <a:pt x="1801671" y="6115135"/>
                  <a:pt x="1945410" y="6115309"/>
                </a:cubicBezTo>
                <a:close/>
                <a:moveTo>
                  <a:pt x="1120711" y="3826332"/>
                </a:moveTo>
                <a:cubicBezTo>
                  <a:pt x="1205571" y="3828346"/>
                  <a:pt x="1289952" y="3855341"/>
                  <a:pt x="1362501" y="3910611"/>
                </a:cubicBezTo>
                <a:cubicBezTo>
                  <a:pt x="1362501" y="3910611"/>
                  <a:pt x="1362501" y="3910611"/>
                  <a:pt x="9297658" y="9955798"/>
                </a:cubicBezTo>
                <a:cubicBezTo>
                  <a:pt x="9491122" y="10103183"/>
                  <a:pt x="9491234" y="10368433"/>
                  <a:pt x="9344772" y="10560687"/>
                </a:cubicBezTo>
                <a:cubicBezTo>
                  <a:pt x="9179666" y="10777410"/>
                  <a:pt x="8942548" y="10823263"/>
                  <a:pt x="8749084" y="10675877"/>
                </a:cubicBezTo>
                <a:cubicBezTo>
                  <a:pt x="8749084" y="10675877"/>
                  <a:pt x="8749084" y="10675877"/>
                  <a:pt x="813928" y="4630689"/>
                </a:cubicBezTo>
                <a:cubicBezTo>
                  <a:pt x="620463" y="4483305"/>
                  <a:pt x="579867" y="4225882"/>
                  <a:pt x="744971" y="4009160"/>
                </a:cubicBezTo>
                <a:cubicBezTo>
                  <a:pt x="836511" y="3889001"/>
                  <a:pt x="979277" y="3822972"/>
                  <a:pt x="1120711" y="3826332"/>
                </a:cubicBezTo>
                <a:close/>
                <a:moveTo>
                  <a:pt x="4227254" y="2790686"/>
                </a:moveTo>
                <a:cubicBezTo>
                  <a:pt x="4310200" y="2788659"/>
                  <a:pt x="4389662" y="2811590"/>
                  <a:pt x="4454070" y="2860658"/>
                </a:cubicBezTo>
                <a:cubicBezTo>
                  <a:pt x="4454070" y="2860658"/>
                  <a:pt x="4454070" y="2860658"/>
                  <a:pt x="9475564" y="6686148"/>
                </a:cubicBezTo>
                <a:cubicBezTo>
                  <a:pt x="9647320" y="6816995"/>
                  <a:pt x="9671436" y="7102770"/>
                  <a:pt x="9504938" y="7321320"/>
                </a:cubicBezTo>
                <a:cubicBezTo>
                  <a:pt x="9357238" y="7515197"/>
                  <a:pt x="9075320" y="7567825"/>
                  <a:pt x="8903564" y="7436978"/>
                </a:cubicBezTo>
                <a:cubicBezTo>
                  <a:pt x="8903564" y="7436978"/>
                  <a:pt x="8903564" y="7436978"/>
                  <a:pt x="3882070" y="3611488"/>
                </a:cubicBezTo>
                <a:cubicBezTo>
                  <a:pt x="3710313" y="3480640"/>
                  <a:pt x="3689321" y="3197246"/>
                  <a:pt x="3837020" y="3003370"/>
                </a:cubicBezTo>
                <a:cubicBezTo>
                  <a:pt x="3941082" y="2866775"/>
                  <a:pt x="4089010" y="2794065"/>
                  <a:pt x="4227254" y="2790686"/>
                </a:cubicBezTo>
                <a:close/>
                <a:moveTo>
                  <a:pt x="5978286" y="2454748"/>
                </a:moveTo>
                <a:cubicBezTo>
                  <a:pt x="6060956" y="2459853"/>
                  <a:pt x="6142436" y="2490076"/>
                  <a:pt x="6213830" y="2544466"/>
                </a:cubicBezTo>
                <a:cubicBezTo>
                  <a:pt x="6213830" y="2544466"/>
                  <a:pt x="6213830" y="2544466"/>
                  <a:pt x="9303674" y="4898383"/>
                </a:cubicBezTo>
                <a:cubicBezTo>
                  <a:pt x="9497180" y="5045798"/>
                  <a:pt x="9515962" y="5286598"/>
                  <a:pt x="9350860" y="5503319"/>
                </a:cubicBezTo>
                <a:cubicBezTo>
                  <a:pt x="9204398" y="5695570"/>
                  <a:pt x="8948614" y="5765868"/>
                  <a:pt x="8755108" y="5618451"/>
                </a:cubicBezTo>
                <a:cubicBezTo>
                  <a:pt x="8755108" y="5618451"/>
                  <a:pt x="8755108" y="5618451"/>
                  <a:pt x="5665264" y="3264535"/>
                </a:cubicBezTo>
                <a:cubicBezTo>
                  <a:pt x="5474880" y="3119496"/>
                  <a:pt x="5449770" y="2835207"/>
                  <a:pt x="5596232" y="2642955"/>
                </a:cubicBezTo>
                <a:cubicBezTo>
                  <a:pt x="5699420" y="2507505"/>
                  <a:pt x="5840504" y="2446239"/>
                  <a:pt x="5978286" y="2454748"/>
                </a:cubicBezTo>
                <a:close/>
                <a:moveTo>
                  <a:pt x="1124504" y="2113497"/>
                </a:moveTo>
                <a:cubicBezTo>
                  <a:pt x="1210071" y="2114841"/>
                  <a:pt x="1294642" y="2141060"/>
                  <a:pt x="1366063" y="2195470"/>
                </a:cubicBezTo>
                <a:cubicBezTo>
                  <a:pt x="1366063" y="2195470"/>
                  <a:pt x="1366063" y="2195470"/>
                  <a:pt x="10938820" y="9488219"/>
                </a:cubicBezTo>
                <a:cubicBezTo>
                  <a:pt x="11132398" y="9635692"/>
                  <a:pt x="11129432" y="9905139"/>
                  <a:pt x="10982418" y="10098117"/>
                </a:cubicBezTo>
                <a:cubicBezTo>
                  <a:pt x="10819366" y="10312145"/>
                  <a:pt x="10560378" y="10386547"/>
                  <a:pt x="10366800" y="10239076"/>
                </a:cubicBezTo>
                <a:cubicBezTo>
                  <a:pt x="10366800" y="10239076"/>
                  <a:pt x="10366800" y="10239076"/>
                  <a:pt x="794043" y="2946327"/>
                </a:cubicBezTo>
                <a:cubicBezTo>
                  <a:pt x="603587" y="2801233"/>
                  <a:pt x="581575" y="2512756"/>
                  <a:pt x="744627" y="2298728"/>
                </a:cubicBezTo>
                <a:cubicBezTo>
                  <a:pt x="836511" y="2178117"/>
                  <a:pt x="981892" y="2111258"/>
                  <a:pt x="1124504" y="2113497"/>
                </a:cubicBezTo>
                <a:close/>
                <a:moveTo>
                  <a:pt x="7356102" y="1797588"/>
                </a:moveTo>
                <a:cubicBezTo>
                  <a:pt x="7437918" y="1796756"/>
                  <a:pt x="7517214" y="1819562"/>
                  <a:pt x="7581448" y="1868497"/>
                </a:cubicBezTo>
                <a:cubicBezTo>
                  <a:pt x="7581448" y="1868497"/>
                  <a:pt x="7581448" y="1868497"/>
                  <a:pt x="9593352" y="3401213"/>
                </a:cubicBezTo>
                <a:cubicBezTo>
                  <a:pt x="9764644" y="3531709"/>
                  <a:pt x="9785234" y="3814795"/>
                  <a:pt x="9637536" y="4008670"/>
                </a:cubicBezTo>
                <a:cubicBezTo>
                  <a:pt x="9471038" y="4227222"/>
                  <a:pt x="9192646" y="4282538"/>
                  <a:pt x="9021352" y="4152044"/>
                </a:cubicBezTo>
                <a:cubicBezTo>
                  <a:pt x="9021352" y="4152044"/>
                  <a:pt x="9021352" y="4152044"/>
                  <a:pt x="7009448" y="2619328"/>
                </a:cubicBezTo>
                <a:cubicBezTo>
                  <a:pt x="6838156" y="2488833"/>
                  <a:pt x="6817566" y="2205746"/>
                  <a:pt x="6984064" y="1987194"/>
                </a:cubicBezTo>
                <a:cubicBezTo>
                  <a:pt x="7076376" y="1866022"/>
                  <a:pt x="7219740" y="1798975"/>
                  <a:pt x="7356102" y="1797588"/>
                </a:cubicBezTo>
                <a:close/>
                <a:moveTo>
                  <a:pt x="8626238" y="1077861"/>
                </a:moveTo>
                <a:cubicBezTo>
                  <a:pt x="8710866" y="1079170"/>
                  <a:pt x="8795034" y="1105687"/>
                  <a:pt x="8867664" y="1161018"/>
                </a:cubicBezTo>
                <a:cubicBezTo>
                  <a:pt x="8867664" y="1161018"/>
                  <a:pt x="8867664" y="1161018"/>
                  <a:pt x="9942284" y="1979689"/>
                </a:cubicBezTo>
                <a:cubicBezTo>
                  <a:pt x="10135964" y="2127242"/>
                  <a:pt x="10157008" y="2410678"/>
                  <a:pt x="10009308" y="2604557"/>
                </a:cubicBezTo>
                <a:cubicBezTo>
                  <a:pt x="9842808" y="2823111"/>
                  <a:pt x="9563958" y="2878081"/>
                  <a:pt x="9370276" y="2730530"/>
                </a:cubicBezTo>
                <a:cubicBezTo>
                  <a:pt x="9370276" y="2730530"/>
                  <a:pt x="9370276" y="2730530"/>
                  <a:pt x="8295656" y="1911858"/>
                </a:cubicBezTo>
                <a:cubicBezTo>
                  <a:pt x="8101974" y="1764307"/>
                  <a:pt x="8084054" y="1483251"/>
                  <a:pt x="8250554" y="1264696"/>
                </a:cubicBezTo>
                <a:cubicBezTo>
                  <a:pt x="8342868" y="1143522"/>
                  <a:pt x="8485190" y="1075680"/>
                  <a:pt x="8626238" y="1077861"/>
                </a:cubicBezTo>
                <a:close/>
                <a:moveTo>
                  <a:pt x="9447378" y="1"/>
                </a:moveTo>
                <a:cubicBezTo>
                  <a:pt x="9532998" y="9"/>
                  <a:pt x="9617166" y="26526"/>
                  <a:pt x="9689796" y="81858"/>
                </a:cubicBezTo>
                <a:cubicBezTo>
                  <a:pt x="9689796" y="81858"/>
                  <a:pt x="9689796" y="81858"/>
                  <a:pt x="10764416" y="900529"/>
                </a:cubicBezTo>
                <a:cubicBezTo>
                  <a:pt x="10958096" y="1048080"/>
                  <a:pt x="10979140" y="1331516"/>
                  <a:pt x="10812642" y="1550070"/>
                </a:cubicBezTo>
                <a:cubicBezTo>
                  <a:pt x="10664940" y="1743949"/>
                  <a:pt x="10386090" y="1798919"/>
                  <a:pt x="10192408" y="1651368"/>
                </a:cubicBezTo>
                <a:cubicBezTo>
                  <a:pt x="10192408" y="1651368"/>
                  <a:pt x="10192408" y="1651368"/>
                  <a:pt x="9117788" y="832697"/>
                </a:cubicBezTo>
                <a:cubicBezTo>
                  <a:pt x="8924106" y="685146"/>
                  <a:pt x="8906186" y="404090"/>
                  <a:pt x="9053888" y="210211"/>
                </a:cubicBezTo>
                <a:cubicBezTo>
                  <a:pt x="9157950" y="73615"/>
                  <a:pt x="9304680" y="-11"/>
                  <a:pt x="9447378" y="1"/>
                </a:cubicBezTo>
                <a:close/>
              </a:path>
            </a:pathLst>
          </a:custGeom>
          <a:effectLst/>
        </p:spPr>
        <p:txBody>
          <a:bodyPr wrap="square">
            <a:no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
        <p:nvSpPr>
          <p:cNvPr id="2" name="Rectangle 1"/>
          <p:cNvSpPr/>
          <p:nvPr userDrawn="1"/>
        </p:nvSpPr>
        <p:spPr>
          <a:xfrm>
            <a:off x="7738946" y="12533971"/>
            <a:ext cx="8162693" cy="100197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6F9ECCF7-CB9E-1740-85C1-453487697541}"/>
              </a:ext>
            </a:extLst>
          </p:cNvPr>
          <p:cNvSpPr/>
          <p:nvPr userDrawn="1"/>
        </p:nvSpPr>
        <p:spPr>
          <a:xfrm>
            <a:off x="7791465" y="12512739"/>
            <a:ext cx="8807512" cy="861702"/>
          </a:xfrm>
          <a:prstGeom prst="rect">
            <a:avLst/>
          </a:prstGeom>
        </p:spPr>
        <p:txBody>
          <a:bodyPr wrap="square" lIns="182807" tIns="91404" rIns="182807" bIns="91404">
            <a:spAutoFit/>
          </a:bodyPr>
          <a:lstStyle/>
          <a:p>
            <a:pPr algn="ctr"/>
            <a:r>
              <a:rPr lang="id-ID" sz="2400" dirty="0" err="1">
                <a:solidFill>
                  <a:schemeClr val="accent1"/>
                </a:solidFill>
                <a:latin typeface="Lato Light"/>
                <a:cs typeface="Lato Light"/>
              </a:rPr>
              <a:t>www.rongagnier.com</a:t>
            </a:r>
            <a:endParaRPr lang="id-ID" sz="2400" dirty="0">
              <a:solidFill>
                <a:schemeClr val="accent1"/>
              </a:solidFill>
              <a:latin typeface="Lato Light"/>
              <a:cs typeface="Lato Light"/>
            </a:endParaRPr>
          </a:p>
          <a:p>
            <a:pPr algn="ctr"/>
            <a:r>
              <a:rPr lang="en-US" sz="2000" dirty="0">
                <a:solidFill>
                  <a:schemeClr val="tx2"/>
                </a:solidFill>
                <a:latin typeface="Lato Light"/>
                <a:cs typeface="Lato Light"/>
              </a:rPr>
              <a:t>© 2019 Ron Gagnier Design. All Rights Reserved. </a:t>
            </a:r>
            <a:endParaRPr lang="id-ID" sz="2000" dirty="0">
              <a:solidFill>
                <a:schemeClr val="tx2"/>
              </a:solidFill>
              <a:latin typeface="Lato Light"/>
              <a:cs typeface="Lato Light"/>
            </a:endParaRPr>
          </a:p>
        </p:txBody>
      </p:sp>
    </p:spTree>
    <p:extLst>
      <p:ext uri="{BB962C8B-B14F-4D97-AF65-F5344CB8AC3E}">
        <p14:creationId xmlns:p14="http://schemas.microsoft.com/office/powerpoint/2010/main" val="13829703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Master-Placeholder">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3764079" y="0"/>
            <a:ext cx="10613571" cy="13715999"/>
          </a:xfrm>
          <a:solidFill>
            <a:schemeClr val="bg1">
              <a:lumMod val="95000"/>
            </a:schemeClr>
          </a:solidFill>
        </p:spPr>
        <p:txBody>
          <a:bodyPr>
            <a:normAutofit/>
          </a:bodyPr>
          <a:lstStyle>
            <a:lvl1pPr>
              <a:defRPr sz="2400"/>
            </a:lvl1pPr>
          </a:lstStyle>
          <a:p>
            <a:endParaRPr lang="en-US"/>
          </a:p>
        </p:txBody>
      </p:sp>
    </p:spTree>
    <p:extLst>
      <p:ext uri="{BB962C8B-B14F-4D97-AF65-F5344CB8AC3E}">
        <p14:creationId xmlns:p14="http://schemas.microsoft.com/office/powerpoint/2010/main" val="16720601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Master-Placeholder">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0" y="0"/>
            <a:ext cx="10613571" cy="13715999"/>
          </a:xfrm>
          <a:solidFill>
            <a:schemeClr val="bg1">
              <a:lumMod val="95000"/>
            </a:schemeClr>
          </a:solidFill>
        </p:spPr>
        <p:txBody>
          <a:bodyPr>
            <a:normAutofit/>
          </a:bodyPr>
          <a:lstStyle>
            <a:lvl1pPr>
              <a:defRPr sz="2400"/>
            </a:lvl1pPr>
          </a:lstStyle>
          <a:p>
            <a:endParaRPr lang="en-US"/>
          </a:p>
        </p:txBody>
      </p:sp>
    </p:spTree>
    <p:extLst>
      <p:ext uri="{BB962C8B-B14F-4D97-AF65-F5344CB8AC3E}">
        <p14:creationId xmlns:p14="http://schemas.microsoft.com/office/powerpoint/2010/main" val="8175054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Big Picture">
    <p:spTree>
      <p:nvGrpSpPr>
        <p:cNvPr id="1" name=""/>
        <p:cNvGrpSpPr/>
        <p:nvPr/>
      </p:nvGrpSpPr>
      <p:grpSpPr>
        <a:xfrm>
          <a:off x="0" y="0"/>
          <a:ext cx="0" cy="0"/>
          <a:chOff x="0" y="0"/>
          <a:chExt cx="0" cy="0"/>
        </a:xfrm>
      </p:grpSpPr>
      <p:sp>
        <p:nvSpPr>
          <p:cNvPr id="2" name="Picture Placeholder 13"/>
          <p:cNvSpPr>
            <a:spLocks noGrp="1"/>
          </p:cNvSpPr>
          <p:nvPr>
            <p:ph type="pic" sz="quarter" idx="13"/>
          </p:nvPr>
        </p:nvSpPr>
        <p:spPr>
          <a:xfrm>
            <a:off x="0" y="0"/>
            <a:ext cx="24377650" cy="13715999"/>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550646049"/>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Portfolio Masonry Right">
    <p:spTree>
      <p:nvGrpSpPr>
        <p:cNvPr id="1" name=""/>
        <p:cNvGrpSpPr/>
        <p:nvPr/>
      </p:nvGrpSpPr>
      <p:grpSpPr>
        <a:xfrm>
          <a:off x="0" y="0"/>
          <a:ext cx="0" cy="0"/>
          <a:chOff x="0" y="0"/>
          <a:chExt cx="0" cy="0"/>
        </a:xfrm>
      </p:grpSpPr>
      <p:sp>
        <p:nvSpPr>
          <p:cNvPr id="10" name="Picture Placeholder 13"/>
          <p:cNvSpPr>
            <a:spLocks noGrp="1"/>
          </p:cNvSpPr>
          <p:nvPr>
            <p:ph type="pic" sz="quarter" idx="19"/>
          </p:nvPr>
        </p:nvSpPr>
        <p:spPr>
          <a:xfrm>
            <a:off x="18400596" y="9188605"/>
            <a:ext cx="5977054" cy="4527394"/>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1" name="Picture Placeholder 13"/>
          <p:cNvSpPr>
            <a:spLocks noGrp="1"/>
          </p:cNvSpPr>
          <p:nvPr>
            <p:ph type="pic" sz="quarter" idx="20"/>
          </p:nvPr>
        </p:nvSpPr>
        <p:spPr>
          <a:xfrm>
            <a:off x="18400596" y="-11154"/>
            <a:ext cx="5977054" cy="8932129"/>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2" name="Picture Placeholder 13"/>
          <p:cNvSpPr>
            <a:spLocks noGrp="1"/>
          </p:cNvSpPr>
          <p:nvPr>
            <p:ph type="pic" sz="quarter" idx="21"/>
          </p:nvPr>
        </p:nvSpPr>
        <p:spPr>
          <a:xfrm>
            <a:off x="12162200" y="-11153"/>
            <a:ext cx="5926162" cy="4516246"/>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3" name="Picture Placeholder 13"/>
          <p:cNvSpPr>
            <a:spLocks noGrp="1"/>
          </p:cNvSpPr>
          <p:nvPr>
            <p:ph type="pic" sz="quarter" idx="22"/>
          </p:nvPr>
        </p:nvSpPr>
        <p:spPr>
          <a:xfrm>
            <a:off x="12162200" y="4783870"/>
            <a:ext cx="5926162" cy="8932129"/>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6" name="Rectangle 5"/>
          <p:cNvSpPr/>
          <p:nvPr userDrawn="1"/>
        </p:nvSpPr>
        <p:spPr>
          <a:xfrm>
            <a:off x="5820937" y="12623180"/>
            <a:ext cx="12690088" cy="69137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20514656"/>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iphone_devices of 3">
    <p:spTree>
      <p:nvGrpSpPr>
        <p:cNvPr id="1" name=""/>
        <p:cNvGrpSpPr/>
        <p:nvPr/>
      </p:nvGrpSpPr>
      <p:grpSpPr>
        <a:xfrm>
          <a:off x="0" y="0"/>
          <a:ext cx="0" cy="0"/>
          <a:chOff x="0" y="0"/>
          <a:chExt cx="0" cy="0"/>
        </a:xfrm>
      </p:grpSpPr>
      <p:sp>
        <p:nvSpPr>
          <p:cNvPr id="6" name="Rectangle 5"/>
          <p:cNvSpPr/>
          <p:nvPr userDrawn="1"/>
        </p:nvSpPr>
        <p:spPr>
          <a:xfrm>
            <a:off x="5820937" y="12623180"/>
            <a:ext cx="12690088" cy="69137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13"/>
          <p:cNvSpPr>
            <a:spLocks noGrp="1"/>
          </p:cNvSpPr>
          <p:nvPr>
            <p:ph type="pic" sz="quarter" idx="21"/>
          </p:nvPr>
        </p:nvSpPr>
        <p:spPr>
          <a:xfrm>
            <a:off x="13936717" y="3247697"/>
            <a:ext cx="7241628" cy="12875172"/>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16873527"/>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iphone_devices of 3">
    <p:spTree>
      <p:nvGrpSpPr>
        <p:cNvPr id="1" name=""/>
        <p:cNvGrpSpPr/>
        <p:nvPr/>
      </p:nvGrpSpPr>
      <p:grpSpPr>
        <a:xfrm>
          <a:off x="0" y="0"/>
          <a:ext cx="0" cy="0"/>
          <a:chOff x="0" y="0"/>
          <a:chExt cx="0" cy="0"/>
        </a:xfrm>
      </p:grpSpPr>
      <p:sp>
        <p:nvSpPr>
          <p:cNvPr id="6" name="Rectangle 5"/>
          <p:cNvSpPr/>
          <p:nvPr userDrawn="1"/>
        </p:nvSpPr>
        <p:spPr>
          <a:xfrm>
            <a:off x="5820937" y="12623180"/>
            <a:ext cx="12690088" cy="69137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icture Placeholder 13"/>
          <p:cNvSpPr>
            <a:spLocks noGrp="1"/>
          </p:cNvSpPr>
          <p:nvPr>
            <p:ph type="pic" sz="quarter" idx="21"/>
          </p:nvPr>
        </p:nvSpPr>
        <p:spPr>
          <a:xfrm>
            <a:off x="9253205" y="6230198"/>
            <a:ext cx="5756336" cy="102067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502436047"/>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eam 2">
    <p:spTree>
      <p:nvGrpSpPr>
        <p:cNvPr id="1" name=""/>
        <p:cNvGrpSpPr/>
        <p:nvPr/>
      </p:nvGrpSpPr>
      <p:grpSpPr>
        <a:xfrm>
          <a:off x="0" y="0"/>
          <a:ext cx="0" cy="0"/>
          <a:chOff x="0" y="0"/>
          <a:chExt cx="0" cy="0"/>
        </a:xfrm>
      </p:grpSpPr>
      <p:sp>
        <p:nvSpPr>
          <p:cNvPr id="4" name="Picture Placeholder 3"/>
          <p:cNvSpPr>
            <a:spLocks noGrp="1"/>
          </p:cNvSpPr>
          <p:nvPr>
            <p:ph type="pic" sz="quarter" idx="11"/>
          </p:nvPr>
        </p:nvSpPr>
        <p:spPr>
          <a:xfrm>
            <a:off x="18730082" y="4665515"/>
            <a:ext cx="2935224" cy="2935154"/>
          </a:xfrm>
          <a:prstGeom prst="ellipse">
            <a:avLst/>
          </a:prstGeom>
        </p:spPr>
        <p:txBody>
          <a:bodyPr>
            <a:normAutofit/>
          </a:bodyPr>
          <a:lstStyle>
            <a:lvl1pPr>
              <a:defRPr sz="2300" b="0" i="0">
                <a:latin typeface="Lato Light" charset="0"/>
                <a:ea typeface="Lato Light" charset="0"/>
                <a:cs typeface="Lato Light" charset="0"/>
              </a:defRPr>
            </a:lvl1pPr>
          </a:lstStyle>
          <a:p>
            <a:endParaRPr lang="en-US" dirty="0"/>
          </a:p>
        </p:txBody>
      </p:sp>
      <p:sp>
        <p:nvSpPr>
          <p:cNvPr id="15" name="Picture Placeholder 3"/>
          <p:cNvSpPr>
            <a:spLocks noGrp="1"/>
          </p:cNvSpPr>
          <p:nvPr>
            <p:ph type="pic" sz="quarter" idx="12"/>
          </p:nvPr>
        </p:nvSpPr>
        <p:spPr>
          <a:xfrm>
            <a:off x="13403702" y="4665515"/>
            <a:ext cx="2935224" cy="2935154"/>
          </a:xfrm>
          <a:prstGeom prst="ellipse">
            <a:avLst/>
          </a:prstGeom>
        </p:spPr>
        <p:txBody>
          <a:bodyPr>
            <a:normAutofit/>
          </a:bodyPr>
          <a:lstStyle>
            <a:lvl1pPr>
              <a:defRPr sz="2300" b="0" i="0">
                <a:latin typeface="Lato Light" charset="0"/>
                <a:ea typeface="Lato Light" charset="0"/>
                <a:cs typeface="Lato Light" charset="0"/>
              </a:defRPr>
            </a:lvl1pPr>
          </a:lstStyle>
          <a:p>
            <a:endParaRPr lang="en-US" dirty="0"/>
          </a:p>
        </p:txBody>
      </p:sp>
      <p:sp>
        <p:nvSpPr>
          <p:cNvPr id="25" name="Picture Placeholder 3"/>
          <p:cNvSpPr>
            <a:spLocks noGrp="1"/>
          </p:cNvSpPr>
          <p:nvPr>
            <p:ph type="pic" sz="quarter" idx="13"/>
          </p:nvPr>
        </p:nvSpPr>
        <p:spPr>
          <a:xfrm>
            <a:off x="8008742" y="4665515"/>
            <a:ext cx="2935224" cy="2935154"/>
          </a:xfrm>
          <a:prstGeom prst="ellipse">
            <a:avLst/>
          </a:prstGeom>
        </p:spPr>
        <p:txBody>
          <a:bodyPr>
            <a:normAutofit/>
          </a:bodyPr>
          <a:lstStyle>
            <a:lvl1pPr>
              <a:defRPr sz="2300" b="0" i="0">
                <a:latin typeface="Lato Light" charset="0"/>
                <a:ea typeface="Lato Light" charset="0"/>
                <a:cs typeface="Lato Light" charset="0"/>
              </a:defRPr>
            </a:lvl1pPr>
          </a:lstStyle>
          <a:p>
            <a:endParaRPr lang="en-US" dirty="0"/>
          </a:p>
        </p:txBody>
      </p:sp>
      <p:sp>
        <p:nvSpPr>
          <p:cNvPr id="34" name="Picture Placeholder 3"/>
          <p:cNvSpPr>
            <a:spLocks noGrp="1"/>
          </p:cNvSpPr>
          <p:nvPr>
            <p:ph type="pic" sz="quarter" idx="14"/>
          </p:nvPr>
        </p:nvSpPr>
        <p:spPr>
          <a:xfrm>
            <a:off x="2682362" y="4665515"/>
            <a:ext cx="2935224" cy="2935154"/>
          </a:xfrm>
          <a:prstGeom prst="ellipse">
            <a:avLst/>
          </a:prstGeom>
        </p:spPr>
        <p:txBody>
          <a:bodyPr>
            <a:normAutofit/>
          </a:bodyPr>
          <a:lstStyle>
            <a:lvl1pPr>
              <a:defRPr sz="2300" b="0" i="0">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2045981347"/>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No Footer">
    <p:spTree>
      <p:nvGrpSpPr>
        <p:cNvPr id="1" name=""/>
        <p:cNvGrpSpPr/>
        <p:nvPr/>
      </p:nvGrpSpPr>
      <p:grpSpPr>
        <a:xfrm>
          <a:off x="0" y="0"/>
          <a:ext cx="0" cy="0"/>
          <a:chOff x="0" y="0"/>
          <a:chExt cx="0" cy="0"/>
        </a:xfrm>
      </p:grpSpPr>
      <p:sp>
        <p:nvSpPr>
          <p:cNvPr id="2" name="Rectangle 1"/>
          <p:cNvSpPr/>
          <p:nvPr userDrawn="1"/>
        </p:nvSpPr>
        <p:spPr>
          <a:xfrm>
            <a:off x="8675649" y="12533971"/>
            <a:ext cx="7069873" cy="10036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429035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mpetitors">
    <p:spTree>
      <p:nvGrpSpPr>
        <p:cNvPr id="1" name=""/>
        <p:cNvGrpSpPr/>
        <p:nvPr/>
      </p:nvGrpSpPr>
      <p:grpSpPr>
        <a:xfrm>
          <a:off x="0" y="0"/>
          <a:ext cx="0" cy="0"/>
          <a:chOff x="0" y="0"/>
          <a:chExt cx="0" cy="0"/>
        </a:xfrm>
      </p:grpSpPr>
      <p:sp>
        <p:nvSpPr>
          <p:cNvPr id="2" name="Picture Placeholder 13"/>
          <p:cNvSpPr>
            <a:spLocks noGrp="1"/>
          </p:cNvSpPr>
          <p:nvPr>
            <p:ph type="pic" sz="quarter" idx="13"/>
          </p:nvPr>
        </p:nvSpPr>
        <p:spPr>
          <a:xfrm>
            <a:off x="16148104" y="3612994"/>
            <a:ext cx="5819852" cy="2795183"/>
          </a:xfr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
        <p:nvSpPr>
          <p:cNvPr id="6" name="Picture Placeholder 13"/>
          <p:cNvSpPr>
            <a:spLocks noGrp="1"/>
          </p:cNvSpPr>
          <p:nvPr>
            <p:ph type="pic" sz="quarter" idx="14"/>
          </p:nvPr>
        </p:nvSpPr>
        <p:spPr>
          <a:xfrm>
            <a:off x="2409748" y="3612994"/>
            <a:ext cx="5819852" cy="2795183"/>
          </a:xfr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
        <p:nvSpPr>
          <p:cNvPr id="7" name="Picture Placeholder 13"/>
          <p:cNvSpPr>
            <a:spLocks noGrp="1"/>
          </p:cNvSpPr>
          <p:nvPr>
            <p:ph type="pic" sz="quarter" idx="15"/>
          </p:nvPr>
        </p:nvSpPr>
        <p:spPr>
          <a:xfrm>
            <a:off x="9278926" y="3612994"/>
            <a:ext cx="5819852" cy="2795183"/>
          </a:xfr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26732325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mpetitors">
    <p:spTree>
      <p:nvGrpSpPr>
        <p:cNvPr id="1" name=""/>
        <p:cNvGrpSpPr/>
        <p:nvPr/>
      </p:nvGrpSpPr>
      <p:grpSpPr>
        <a:xfrm>
          <a:off x="0" y="0"/>
          <a:ext cx="0" cy="0"/>
          <a:chOff x="0" y="0"/>
          <a:chExt cx="0" cy="0"/>
        </a:xfrm>
      </p:grpSpPr>
      <p:sp>
        <p:nvSpPr>
          <p:cNvPr id="34" name="Picture Placeholder 13"/>
          <p:cNvSpPr>
            <a:spLocks noGrp="1"/>
          </p:cNvSpPr>
          <p:nvPr>
            <p:ph type="pic" sz="quarter" idx="14"/>
          </p:nvPr>
        </p:nvSpPr>
        <p:spPr>
          <a:xfrm>
            <a:off x="15291434" y="3411210"/>
            <a:ext cx="7434751" cy="8016884"/>
          </a:xfr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98819515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ur Mission 2">
    <p:spTree>
      <p:nvGrpSpPr>
        <p:cNvPr id="1" name=""/>
        <p:cNvGrpSpPr/>
        <p:nvPr/>
      </p:nvGrpSpPr>
      <p:grpSpPr>
        <a:xfrm>
          <a:off x="0" y="0"/>
          <a:ext cx="0" cy="0"/>
          <a:chOff x="0" y="0"/>
          <a:chExt cx="0" cy="0"/>
        </a:xfrm>
      </p:grpSpPr>
      <p:sp>
        <p:nvSpPr>
          <p:cNvPr id="4" name="Picture Placeholder 13"/>
          <p:cNvSpPr>
            <a:spLocks noGrp="1"/>
          </p:cNvSpPr>
          <p:nvPr>
            <p:ph type="pic" sz="quarter" idx="13"/>
          </p:nvPr>
        </p:nvSpPr>
        <p:spPr>
          <a:xfrm>
            <a:off x="1" y="4091685"/>
            <a:ext cx="12105684" cy="6769604"/>
          </a:xfr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89678048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ig Picture v4">
    <p:spTree>
      <p:nvGrpSpPr>
        <p:cNvPr id="1" name=""/>
        <p:cNvGrpSpPr/>
        <p:nvPr/>
      </p:nvGrpSpPr>
      <p:grpSpPr>
        <a:xfrm>
          <a:off x="0" y="0"/>
          <a:ext cx="0" cy="0"/>
          <a:chOff x="0" y="0"/>
          <a:chExt cx="0" cy="0"/>
        </a:xfrm>
      </p:grpSpPr>
      <p:sp>
        <p:nvSpPr>
          <p:cNvPr id="4" name="Picture Placeholder 13"/>
          <p:cNvSpPr>
            <a:spLocks noGrp="1"/>
          </p:cNvSpPr>
          <p:nvPr>
            <p:ph type="pic" sz="quarter" idx="13"/>
          </p:nvPr>
        </p:nvSpPr>
        <p:spPr>
          <a:xfrm>
            <a:off x="0" y="0"/>
            <a:ext cx="24377649" cy="13715999"/>
          </a:xfr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78392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alf Picture Right">
    <p:spTree>
      <p:nvGrpSpPr>
        <p:cNvPr id="1" name=""/>
        <p:cNvGrpSpPr/>
        <p:nvPr/>
      </p:nvGrpSpPr>
      <p:grpSpPr>
        <a:xfrm>
          <a:off x="0" y="0"/>
          <a:ext cx="0" cy="0"/>
          <a:chOff x="0" y="0"/>
          <a:chExt cx="0" cy="0"/>
        </a:xfrm>
      </p:grpSpPr>
      <p:sp>
        <p:nvSpPr>
          <p:cNvPr id="39" name="Rectangle 38"/>
          <p:cNvSpPr/>
          <p:nvPr userDrawn="1"/>
        </p:nvSpPr>
        <p:spPr>
          <a:xfrm>
            <a:off x="8675649" y="12511668"/>
            <a:ext cx="7225990" cy="93670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Picture Placeholder 13"/>
          <p:cNvSpPr>
            <a:spLocks noGrp="1"/>
          </p:cNvSpPr>
          <p:nvPr>
            <p:ph type="pic" sz="quarter" idx="13"/>
          </p:nvPr>
        </p:nvSpPr>
        <p:spPr>
          <a:xfrm>
            <a:off x="12209415" y="0"/>
            <a:ext cx="12168235" cy="13716000"/>
          </a:xfr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204629585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alf Picture Left">
    <p:spTree>
      <p:nvGrpSpPr>
        <p:cNvPr id="1" name=""/>
        <p:cNvGrpSpPr/>
        <p:nvPr/>
      </p:nvGrpSpPr>
      <p:grpSpPr>
        <a:xfrm>
          <a:off x="0" y="0"/>
          <a:ext cx="0" cy="0"/>
          <a:chOff x="0" y="0"/>
          <a:chExt cx="0" cy="0"/>
        </a:xfrm>
      </p:grpSpPr>
      <p:sp>
        <p:nvSpPr>
          <p:cNvPr id="2" name="Rectangle 1"/>
          <p:cNvSpPr/>
          <p:nvPr userDrawn="1"/>
        </p:nvSpPr>
        <p:spPr>
          <a:xfrm>
            <a:off x="8675649" y="12511668"/>
            <a:ext cx="7225990" cy="93670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Picture Placeholder 13"/>
          <p:cNvSpPr>
            <a:spLocks noGrp="1"/>
          </p:cNvSpPr>
          <p:nvPr>
            <p:ph type="pic" sz="quarter" idx="13"/>
          </p:nvPr>
        </p:nvSpPr>
        <p:spPr>
          <a:xfrm>
            <a:off x="0" y="0"/>
            <a:ext cx="12168235" cy="13716000"/>
          </a:xfr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76856203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act us no footer">
    <p:spTree>
      <p:nvGrpSpPr>
        <p:cNvPr id="1" name=""/>
        <p:cNvGrpSpPr/>
        <p:nvPr/>
      </p:nvGrpSpPr>
      <p:grpSpPr>
        <a:xfrm>
          <a:off x="0" y="0"/>
          <a:ext cx="0" cy="0"/>
          <a:chOff x="0" y="0"/>
          <a:chExt cx="0" cy="0"/>
        </a:xfrm>
      </p:grpSpPr>
      <p:sp>
        <p:nvSpPr>
          <p:cNvPr id="2" name="Rectangle 1"/>
          <p:cNvSpPr/>
          <p:nvPr userDrawn="1"/>
        </p:nvSpPr>
        <p:spPr>
          <a:xfrm>
            <a:off x="8675649" y="12511668"/>
            <a:ext cx="7225990" cy="93670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769596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5964" y="730259"/>
            <a:ext cx="21025723" cy="2651126"/>
          </a:xfrm>
          <a:prstGeom prst="rect">
            <a:avLst/>
          </a:prstGeom>
        </p:spPr>
        <p:txBody>
          <a:bodyPr vert="horz" lIns="182843" tIns="91422" rIns="182843" bIns="91422" rtlCol="0" anchor="ctr">
            <a:normAutofit/>
          </a:bodyPr>
          <a:lstStyle/>
          <a:p>
            <a:r>
              <a:rPr lang="en-US" dirty="0"/>
              <a:t>Click to edit Master title style</a:t>
            </a:r>
          </a:p>
        </p:txBody>
      </p:sp>
      <p:sp>
        <p:nvSpPr>
          <p:cNvPr id="3" name="Text Placeholder 2"/>
          <p:cNvSpPr>
            <a:spLocks noGrp="1"/>
          </p:cNvSpPr>
          <p:nvPr>
            <p:ph type="body" idx="1"/>
          </p:nvPr>
        </p:nvSpPr>
        <p:spPr>
          <a:xfrm>
            <a:off x="1675964" y="3651250"/>
            <a:ext cx="21025723" cy="8702676"/>
          </a:xfrm>
          <a:prstGeom prst="rect">
            <a:avLst/>
          </a:prstGeom>
        </p:spPr>
        <p:txBody>
          <a:bodyPr vert="horz" lIns="182843" tIns="91422" rIns="182843" bIns="91422"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675964" y="12712709"/>
            <a:ext cx="5484971" cy="730250"/>
          </a:xfrm>
          <a:prstGeom prst="rect">
            <a:avLst/>
          </a:prstGeom>
        </p:spPr>
        <p:txBody>
          <a:bodyPr vert="horz" lIns="182843" tIns="91422" rIns="182843" bIns="91422" rtlCol="0" anchor="ctr"/>
          <a:lstStyle>
            <a:lvl1pPr algn="l">
              <a:defRPr sz="2400" b="1" i="0">
                <a:solidFill>
                  <a:schemeClr val="tx1">
                    <a:tint val="75000"/>
                  </a:schemeClr>
                </a:solidFill>
                <a:latin typeface="Lato Bold" charset="0"/>
              </a:defRPr>
            </a:lvl1pPr>
          </a:lstStyle>
          <a:p>
            <a:endParaRPr lang="en-US" dirty="0"/>
          </a:p>
        </p:txBody>
      </p:sp>
      <p:sp>
        <p:nvSpPr>
          <p:cNvPr id="5" name="Footer Placeholder 4"/>
          <p:cNvSpPr>
            <a:spLocks noGrp="1"/>
          </p:cNvSpPr>
          <p:nvPr>
            <p:ph type="ftr" sz="quarter" idx="3"/>
          </p:nvPr>
        </p:nvSpPr>
        <p:spPr>
          <a:xfrm>
            <a:off x="8075097" y="12712709"/>
            <a:ext cx="8227457" cy="730250"/>
          </a:xfrm>
          <a:prstGeom prst="rect">
            <a:avLst/>
          </a:prstGeom>
        </p:spPr>
        <p:txBody>
          <a:bodyPr vert="horz" lIns="182843" tIns="91422" rIns="182843" bIns="91422" rtlCol="0" anchor="ctr"/>
          <a:lstStyle>
            <a:lvl1pPr algn="ctr">
              <a:defRPr sz="2400" b="1" i="0">
                <a:solidFill>
                  <a:schemeClr val="tx1">
                    <a:tint val="75000"/>
                  </a:schemeClr>
                </a:solidFill>
                <a:latin typeface="Lato Bold" charset="0"/>
              </a:defRPr>
            </a:lvl1pPr>
          </a:lstStyle>
          <a:p>
            <a:endParaRPr lang="en-US" dirty="0"/>
          </a:p>
        </p:txBody>
      </p:sp>
      <p:sp>
        <p:nvSpPr>
          <p:cNvPr id="6" name="Slide Number Placeholder 5"/>
          <p:cNvSpPr>
            <a:spLocks noGrp="1"/>
          </p:cNvSpPr>
          <p:nvPr>
            <p:ph type="sldNum" sz="quarter" idx="4"/>
          </p:nvPr>
        </p:nvSpPr>
        <p:spPr>
          <a:xfrm>
            <a:off x="17216715" y="12712709"/>
            <a:ext cx="5484971" cy="730250"/>
          </a:xfrm>
          <a:prstGeom prst="rect">
            <a:avLst/>
          </a:prstGeom>
        </p:spPr>
        <p:txBody>
          <a:bodyPr vert="horz" lIns="182843" tIns="91422" rIns="182843" bIns="91422" rtlCol="0" anchor="ctr"/>
          <a:lstStyle>
            <a:lvl1pPr algn="r">
              <a:defRPr sz="2400" b="1" i="0">
                <a:solidFill>
                  <a:schemeClr val="tx1">
                    <a:tint val="75000"/>
                  </a:schemeClr>
                </a:solidFill>
                <a:latin typeface="Lato Bold" charset="0"/>
              </a:defRPr>
            </a:lvl1pPr>
          </a:lstStyle>
          <a:p>
            <a:fld id="{FCEE2C88-6C8F-484D-AF69-578F576B1F44}" type="slidenum">
              <a:rPr lang="en-US" smtClean="0"/>
              <a:pPr/>
              <a:t>‹#›</a:t>
            </a:fld>
            <a:endParaRPr lang="en-US" dirty="0"/>
          </a:p>
        </p:txBody>
      </p:sp>
      <p:sp>
        <p:nvSpPr>
          <p:cNvPr id="7" name="Rectangle 6"/>
          <p:cNvSpPr/>
          <p:nvPr userDrawn="1"/>
        </p:nvSpPr>
        <p:spPr>
          <a:xfrm>
            <a:off x="7791465" y="12512739"/>
            <a:ext cx="8807512" cy="861702"/>
          </a:xfrm>
          <a:prstGeom prst="rect">
            <a:avLst/>
          </a:prstGeom>
        </p:spPr>
        <p:txBody>
          <a:bodyPr wrap="square" lIns="182807" tIns="91404" rIns="182807" bIns="91404">
            <a:spAutoFit/>
          </a:bodyPr>
          <a:lstStyle/>
          <a:p>
            <a:pPr algn="ctr"/>
            <a:r>
              <a:rPr lang="id-ID" sz="2400" dirty="0" err="1">
                <a:solidFill>
                  <a:schemeClr val="accent1"/>
                </a:solidFill>
                <a:latin typeface="Lato Light"/>
                <a:cs typeface="Lato Light"/>
              </a:rPr>
              <a:t>www.rongagnier.com</a:t>
            </a:r>
            <a:endParaRPr lang="id-ID" sz="2400" dirty="0">
              <a:solidFill>
                <a:schemeClr val="accent1"/>
              </a:solidFill>
              <a:latin typeface="Lato Light"/>
              <a:cs typeface="Lato Light"/>
            </a:endParaRPr>
          </a:p>
          <a:p>
            <a:pPr algn="ctr"/>
            <a:r>
              <a:rPr lang="en-US" sz="2000" dirty="0">
                <a:solidFill>
                  <a:schemeClr val="tx2"/>
                </a:solidFill>
                <a:latin typeface="Lato Light"/>
                <a:cs typeface="Lato Light"/>
              </a:rPr>
              <a:t>© 2019 Ron Gagnier Design. All Rights Reserved. </a:t>
            </a:r>
            <a:endParaRPr lang="id-ID" sz="2000" dirty="0">
              <a:solidFill>
                <a:schemeClr val="tx2"/>
              </a:solidFill>
              <a:latin typeface="Lato Light"/>
              <a:cs typeface="Lato Light"/>
            </a:endParaRPr>
          </a:p>
        </p:txBody>
      </p:sp>
      <p:sp>
        <p:nvSpPr>
          <p:cNvPr id="8" name="Oval 7"/>
          <p:cNvSpPr/>
          <p:nvPr userDrawn="1"/>
        </p:nvSpPr>
        <p:spPr>
          <a:xfrm>
            <a:off x="23069390" y="523001"/>
            <a:ext cx="859750" cy="859750"/>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endParaRPr lang="en-US" dirty="0"/>
          </a:p>
        </p:txBody>
      </p:sp>
      <p:sp>
        <p:nvSpPr>
          <p:cNvPr id="9" name="TextBox 8"/>
          <p:cNvSpPr txBox="1"/>
          <p:nvPr userDrawn="1"/>
        </p:nvSpPr>
        <p:spPr>
          <a:xfrm>
            <a:off x="23109785" y="607069"/>
            <a:ext cx="807966" cy="615480"/>
          </a:xfrm>
          <a:prstGeom prst="rect">
            <a:avLst/>
          </a:prstGeom>
          <a:noFill/>
        </p:spPr>
        <p:txBody>
          <a:bodyPr wrap="none" lIns="182807" tIns="91404" rIns="182807" bIns="91404" rtlCol="0">
            <a:spAutoFit/>
          </a:bodyPr>
          <a:lstStyle/>
          <a:p>
            <a:pPr algn="ctr"/>
            <a:fld id="{260E2A6B-A809-4840-BF14-8648BC0BDF87}" type="slidenum">
              <a:rPr lang="id-ID" sz="2800" b="1" i="0" smtClean="0">
                <a:solidFill>
                  <a:schemeClr val="bg1"/>
                </a:solidFill>
                <a:latin typeface="Lato Bold" charset="0"/>
                <a:cs typeface="Lato Bold" charset="0"/>
              </a:rPr>
              <a:pPr algn="ctr"/>
              <a:t>‹#›</a:t>
            </a:fld>
            <a:endParaRPr lang="id-ID" sz="2800" b="1" i="0" dirty="0">
              <a:solidFill>
                <a:schemeClr val="bg1"/>
              </a:solidFill>
              <a:latin typeface="Lato Bold" charset="0"/>
              <a:cs typeface="Lato Bold" charset="0"/>
            </a:endParaRPr>
          </a:p>
        </p:txBody>
      </p:sp>
    </p:spTree>
    <p:extLst>
      <p:ext uri="{BB962C8B-B14F-4D97-AF65-F5344CB8AC3E}">
        <p14:creationId xmlns:p14="http://schemas.microsoft.com/office/powerpoint/2010/main" val="1422848046"/>
      </p:ext>
    </p:extLst>
  </p:cSld>
  <p:clrMap bg1="lt1" tx1="dk1" bg2="lt2" tx2="dk2" accent1="accent1" accent2="accent2" accent3="accent3" accent4="accent4" accent5="accent5" accent6="accent6" hlink="hlink" folHlink="folHlink"/>
  <p:sldLayoutIdLst>
    <p:sldLayoutId id="2147483747" r:id="rId1"/>
    <p:sldLayoutId id="2147483845" r:id="rId2"/>
    <p:sldLayoutId id="2147483822" r:id="rId3"/>
    <p:sldLayoutId id="2147483823" r:id="rId4"/>
    <p:sldLayoutId id="2147483811" r:id="rId5"/>
    <p:sldLayoutId id="2147483812" r:id="rId6"/>
    <p:sldLayoutId id="2147483806" r:id="rId7"/>
    <p:sldLayoutId id="2147483808" r:id="rId8"/>
    <p:sldLayoutId id="2147483882" r:id="rId9"/>
    <p:sldLayoutId id="2147483844" r:id="rId10"/>
    <p:sldLayoutId id="2147483834" r:id="rId11"/>
    <p:sldLayoutId id="2147483833" r:id="rId12"/>
    <p:sldLayoutId id="2147483840" r:id="rId13"/>
    <p:sldLayoutId id="2147483848" r:id="rId14"/>
    <p:sldLayoutId id="2147483883" r:id="rId15"/>
    <p:sldLayoutId id="2147483890" r:id="rId16"/>
    <p:sldLayoutId id="2147483893" r:id="rId17"/>
    <p:sldLayoutId id="2147483894" r:id="rId18"/>
    <p:sldLayoutId id="2147483902" r:id="rId19"/>
  </p:sldLayoutIdLst>
  <mc:AlternateContent xmlns:mc="http://schemas.openxmlformats.org/markup-compatibility/2006" xmlns:p14="http://schemas.microsoft.com/office/powerpoint/2010/main">
    <mc:Choice Requires="p14">
      <p:transition p14:dur="0" advClick="0"/>
    </mc:Choice>
    <mc:Fallback xmlns="">
      <p:transition advClick="0"/>
    </mc:Fallback>
  </mc:AlternateContent>
  <p:hf hdr="0" ftr="0" dt="0"/>
  <p:txStyles>
    <p:titleStyle>
      <a:lvl1pPr algn="l" defTabSz="1828434" rtl="0" eaLnBrk="1" latinLnBrk="0" hangingPunct="1">
        <a:lnSpc>
          <a:spcPct val="90000"/>
        </a:lnSpc>
        <a:spcBef>
          <a:spcPct val="0"/>
        </a:spcBef>
        <a:buNone/>
        <a:defRPr lang="en-US" sz="6000" kern="1200">
          <a:solidFill>
            <a:schemeClr val="tx1"/>
          </a:solidFill>
          <a:latin typeface="Lato" panose="020F0502020204030203" pitchFamily="34" charset="0"/>
          <a:ea typeface="+mj-ea"/>
          <a:cs typeface="+mj-cs"/>
        </a:defRPr>
      </a:lvl1pPr>
    </p:titleStyle>
    <p:bodyStyle>
      <a:lvl1pPr marL="457109" indent="-457109" algn="l" defTabSz="1828434" rtl="0" eaLnBrk="1" latinLnBrk="0" hangingPunct="1">
        <a:lnSpc>
          <a:spcPct val="90000"/>
        </a:lnSpc>
        <a:spcBef>
          <a:spcPts val="2000"/>
        </a:spcBef>
        <a:buFont typeface="Arial" panose="020B0604020202020204" pitchFamily="34" charset="0"/>
        <a:buChar char="•"/>
        <a:defRPr lang="en-US" sz="4800" kern="1200" dirty="0" smtClean="0">
          <a:solidFill>
            <a:schemeClr val="tx1"/>
          </a:solidFill>
          <a:effectLst/>
          <a:latin typeface="Lato" panose="020F0502020204030203" pitchFamily="34" charset="0"/>
          <a:ea typeface="+mn-ea"/>
          <a:cs typeface="+mn-cs"/>
        </a:defRPr>
      </a:lvl1pPr>
      <a:lvl2pPr marL="1371326" indent="-457109" algn="l" defTabSz="1828434" rtl="0" eaLnBrk="1" latinLnBrk="0" hangingPunct="1">
        <a:lnSpc>
          <a:spcPct val="90000"/>
        </a:lnSpc>
        <a:spcBef>
          <a:spcPts val="1000"/>
        </a:spcBef>
        <a:buFont typeface="Arial" panose="020B0604020202020204" pitchFamily="34" charset="0"/>
        <a:buChar char="•"/>
        <a:defRPr lang="en-US" sz="4000" kern="1200" dirty="0" smtClean="0">
          <a:solidFill>
            <a:schemeClr val="tx1"/>
          </a:solidFill>
          <a:effectLst/>
          <a:latin typeface="Lato" panose="020F0502020204030203" pitchFamily="34" charset="0"/>
          <a:ea typeface="+mn-ea"/>
          <a:cs typeface="+mn-cs"/>
        </a:defRPr>
      </a:lvl2pPr>
      <a:lvl3pPr marL="2285543" indent="-457109" algn="l" defTabSz="1828434" rtl="0" eaLnBrk="1" latinLnBrk="0" hangingPunct="1">
        <a:lnSpc>
          <a:spcPct val="90000"/>
        </a:lnSpc>
        <a:spcBef>
          <a:spcPts val="1000"/>
        </a:spcBef>
        <a:buFont typeface="Arial" panose="020B0604020202020204" pitchFamily="34" charset="0"/>
        <a:buChar char="•"/>
        <a:defRPr lang="en-US" sz="3600" kern="1200" dirty="0" smtClean="0">
          <a:solidFill>
            <a:schemeClr val="tx1"/>
          </a:solidFill>
          <a:effectLst/>
          <a:latin typeface="Lato" panose="020F0502020204030203" pitchFamily="34" charset="0"/>
          <a:ea typeface="+mn-ea"/>
          <a:cs typeface="+mn-cs"/>
        </a:defRPr>
      </a:lvl3pPr>
      <a:lvl4pPr marL="3199760" indent="-457109" algn="l" defTabSz="1828434" rtl="0" eaLnBrk="1" latinLnBrk="0" hangingPunct="1">
        <a:lnSpc>
          <a:spcPct val="90000"/>
        </a:lnSpc>
        <a:spcBef>
          <a:spcPts val="1000"/>
        </a:spcBef>
        <a:buFont typeface="Arial" panose="020B0604020202020204" pitchFamily="34" charset="0"/>
        <a:buChar char="•"/>
        <a:defRPr lang="en-US" sz="3200" kern="1200" dirty="0" smtClean="0">
          <a:solidFill>
            <a:schemeClr val="tx1"/>
          </a:solidFill>
          <a:effectLst/>
          <a:latin typeface="Lato" panose="020F0502020204030203" pitchFamily="34" charset="0"/>
          <a:ea typeface="+mn-ea"/>
          <a:cs typeface="+mn-cs"/>
        </a:defRPr>
      </a:lvl4pPr>
      <a:lvl5pPr marL="4113977" indent="-457109" algn="l" defTabSz="1828434" rtl="0" eaLnBrk="1" latinLnBrk="0" hangingPunct="1">
        <a:lnSpc>
          <a:spcPct val="90000"/>
        </a:lnSpc>
        <a:spcBef>
          <a:spcPts val="1000"/>
        </a:spcBef>
        <a:buFont typeface="Arial" panose="020B0604020202020204" pitchFamily="34" charset="0"/>
        <a:buChar char="•"/>
        <a:defRPr lang="en-US" sz="3200" kern="1200" dirty="0">
          <a:solidFill>
            <a:schemeClr val="tx1"/>
          </a:solidFill>
          <a:effectLst/>
          <a:latin typeface="Lato" panose="020F0502020204030203" pitchFamily="34" charset="0"/>
          <a:ea typeface="+mn-ea"/>
          <a:cs typeface="+mn-cs"/>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image" Target="../media/image14.jpeg"/></Relationships>
</file>

<file path=ppt/slides/_rels/slide1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78554" y="4915237"/>
            <a:ext cx="10423046" cy="1323439"/>
          </a:xfrm>
          <a:prstGeom prst="rect">
            <a:avLst/>
          </a:prstGeom>
          <a:noFill/>
        </p:spPr>
        <p:txBody>
          <a:bodyPr wrap="none" rtlCol="0">
            <a:spAutoFit/>
          </a:bodyPr>
          <a:lstStyle/>
          <a:p>
            <a:pPr algn="r"/>
            <a:r>
              <a:rPr lang="en-US" sz="8000" b="1" dirty="0">
                <a:solidFill>
                  <a:schemeClr val="tx2"/>
                </a:solidFill>
                <a:latin typeface="Lato Black" charset="0"/>
                <a:ea typeface="Lato Black" charset="0"/>
                <a:cs typeface="Lato Black" charset="0"/>
              </a:rPr>
              <a:t>A Hands-on Approach</a:t>
            </a:r>
          </a:p>
        </p:txBody>
      </p:sp>
      <p:sp>
        <p:nvSpPr>
          <p:cNvPr id="6" name="TextBox 5"/>
          <p:cNvSpPr txBox="1"/>
          <p:nvPr/>
        </p:nvSpPr>
        <p:spPr>
          <a:xfrm>
            <a:off x="1546733" y="2860381"/>
            <a:ext cx="10754867" cy="1831271"/>
          </a:xfrm>
          <a:prstGeom prst="rect">
            <a:avLst/>
          </a:prstGeom>
          <a:noFill/>
        </p:spPr>
        <p:txBody>
          <a:bodyPr wrap="none" rtlCol="0">
            <a:spAutoFit/>
          </a:bodyPr>
          <a:lstStyle/>
          <a:p>
            <a:pPr algn="r"/>
            <a:r>
              <a:rPr lang="en-US" sz="11300" b="1" dirty="0">
                <a:solidFill>
                  <a:schemeClr val="tx2"/>
                </a:solidFill>
                <a:latin typeface="Lato Black" charset="0"/>
                <a:ea typeface="Lato Black" charset="0"/>
                <a:cs typeface="Lato Black" charset="0"/>
              </a:rPr>
              <a:t>Design Thinking</a:t>
            </a:r>
          </a:p>
        </p:txBody>
      </p:sp>
      <p:grpSp>
        <p:nvGrpSpPr>
          <p:cNvPr id="5" name="Group 4"/>
          <p:cNvGrpSpPr/>
          <p:nvPr/>
        </p:nvGrpSpPr>
        <p:grpSpPr>
          <a:xfrm>
            <a:off x="7101959" y="7701760"/>
            <a:ext cx="5016271" cy="227062"/>
            <a:chOff x="6927228" y="7552706"/>
            <a:chExt cx="5016271" cy="227062"/>
          </a:xfrm>
        </p:grpSpPr>
        <p:sp>
          <p:nvSpPr>
            <p:cNvPr id="23" name="Oval 22"/>
            <p:cNvSpPr>
              <a:spLocks noChangeAspect="1"/>
            </p:cNvSpPr>
            <p:nvPr/>
          </p:nvSpPr>
          <p:spPr>
            <a:xfrm rot="18861538">
              <a:off x="6927228" y="7711914"/>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a:spLocks noChangeAspect="1"/>
            </p:cNvSpPr>
            <p:nvPr/>
          </p:nvSpPr>
          <p:spPr>
            <a:xfrm rot="18861538">
              <a:off x="7142741" y="7709503"/>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a:spLocks noChangeAspect="1"/>
            </p:cNvSpPr>
            <p:nvPr/>
          </p:nvSpPr>
          <p:spPr>
            <a:xfrm rot="18861538">
              <a:off x="7358254" y="7707092"/>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a:spLocks noChangeAspect="1"/>
            </p:cNvSpPr>
            <p:nvPr/>
          </p:nvSpPr>
          <p:spPr>
            <a:xfrm rot="18861538">
              <a:off x="7573766" y="7712631"/>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a:spLocks noChangeAspect="1"/>
            </p:cNvSpPr>
            <p:nvPr/>
          </p:nvSpPr>
          <p:spPr>
            <a:xfrm rot="18861538">
              <a:off x="7789279" y="7710220"/>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a:spLocks noChangeAspect="1"/>
            </p:cNvSpPr>
            <p:nvPr/>
          </p:nvSpPr>
          <p:spPr>
            <a:xfrm rot="18861538">
              <a:off x="8004792" y="7715760"/>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a:spLocks noChangeAspect="1"/>
            </p:cNvSpPr>
            <p:nvPr/>
          </p:nvSpPr>
          <p:spPr>
            <a:xfrm rot="18861538">
              <a:off x="8220304" y="7713348"/>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a:spLocks noChangeAspect="1"/>
            </p:cNvSpPr>
            <p:nvPr/>
          </p:nvSpPr>
          <p:spPr>
            <a:xfrm rot="18861538">
              <a:off x="8435817" y="7710937"/>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a:spLocks noChangeAspect="1"/>
            </p:cNvSpPr>
            <p:nvPr/>
          </p:nvSpPr>
          <p:spPr>
            <a:xfrm rot="18861538">
              <a:off x="8651330" y="7708526"/>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a:spLocks noChangeAspect="1"/>
            </p:cNvSpPr>
            <p:nvPr/>
          </p:nvSpPr>
          <p:spPr>
            <a:xfrm rot="18861538">
              <a:off x="8866842" y="7714065"/>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a:spLocks noChangeAspect="1"/>
            </p:cNvSpPr>
            <p:nvPr/>
          </p:nvSpPr>
          <p:spPr>
            <a:xfrm rot="18861538">
              <a:off x="9082355" y="7711654"/>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a:spLocks noChangeAspect="1"/>
            </p:cNvSpPr>
            <p:nvPr/>
          </p:nvSpPr>
          <p:spPr>
            <a:xfrm rot="18861538">
              <a:off x="9297868" y="7709243"/>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a:spLocks noChangeAspect="1"/>
            </p:cNvSpPr>
            <p:nvPr/>
          </p:nvSpPr>
          <p:spPr>
            <a:xfrm rot="18861538">
              <a:off x="6927228" y="7557528"/>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a:spLocks noChangeAspect="1"/>
            </p:cNvSpPr>
            <p:nvPr/>
          </p:nvSpPr>
          <p:spPr>
            <a:xfrm rot="18861538">
              <a:off x="7142741" y="7555117"/>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a:spLocks noChangeAspect="1"/>
            </p:cNvSpPr>
            <p:nvPr/>
          </p:nvSpPr>
          <p:spPr>
            <a:xfrm rot="18861538">
              <a:off x="7358254" y="7552706"/>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a:spLocks noChangeAspect="1"/>
            </p:cNvSpPr>
            <p:nvPr/>
          </p:nvSpPr>
          <p:spPr>
            <a:xfrm rot="18861538">
              <a:off x="7573766" y="7558245"/>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a:spLocks noChangeAspect="1"/>
            </p:cNvSpPr>
            <p:nvPr/>
          </p:nvSpPr>
          <p:spPr>
            <a:xfrm rot="18861538">
              <a:off x="7789279" y="7555834"/>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a:spLocks noChangeAspect="1"/>
            </p:cNvSpPr>
            <p:nvPr/>
          </p:nvSpPr>
          <p:spPr>
            <a:xfrm rot="18861538">
              <a:off x="8004792" y="7561374"/>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a:spLocks noChangeAspect="1"/>
            </p:cNvSpPr>
            <p:nvPr/>
          </p:nvSpPr>
          <p:spPr>
            <a:xfrm rot="18861538">
              <a:off x="8220304" y="7558962"/>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a:spLocks noChangeAspect="1"/>
            </p:cNvSpPr>
            <p:nvPr/>
          </p:nvSpPr>
          <p:spPr>
            <a:xfrm rot="18861538">
              <a:off x="8435817" y="7556551"/>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a:spLocks noChangeAspect="1"/>
            </p:cNvSpPr>
            <p:nvPr/>
          </p:nvSpPr>
          <p:spPr>
            <a:xfrm rot="18861538">
              <a:off x="8651330" y="7554140"/>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a:spLocks noChangeAspect="1"/>
            </p:cNvSpPr>
            <p:nvPr/>
          </p:nvSpPr>
          <p:spPr>
            <a:xfrm rot="18861538">
              <a:off x="8866842" y="7559679"/>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p:cNvSpPr>
              <a:spLocks noChangeAspect="1"/>
            </p:cNvSpPr>
            <p:nvPr/>
          </p:nvSpPr>
          <p:spPr>
            <a:xfrm rot="18861538">
              <a:off x="9082355" y="7557268"/>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a:spLocks noChangeAspect="1"/>
            </p:cNvSpPr>
            <p:nvPr/>
          </p:nvSpPr>
          <p:spPr>
            <a:xfrm rot="18861538">
              <a:off x="9297868" y="7554857"/>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a:spLocks noChangeAspect="1"/>
            </p:cNvSpPr>
            <p:nvPr/>
          </p:nvSpPr>
          <p:spPr>
            <a:xfrm rot="18861538">
              <a:off x="9508851" y="7711914"/>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a:spLocks noChangeAspect="1"/>
            </p:cNvSpPr>
            <p:nvPr/>
          </p:nvSpPr>
          <p:spPr>
            <a:xfrm rot="18861538">
              <a:off x="9724364" y="7709503"/>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p:cNvSpPr>
              <a:spLocks noChangeAspect="1"/>
            </p:cNvSpPr>
            <p:nvPr/>
          </p:nvSpPr>
          <p:spPr>
            <a:xfrm rot="18861538">
              <a:off x="9939877" y="7707092"/>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a:spLocks noChangeAspect="1"/>
            </p:cNvSpPr>
            <p:nvPr/>
          </p:nvSpPr>
          <p:spPr>
            <a:xfrm rot="18861538">
              <a:off x="10155389" y="7712631"/>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a:spLocks noChangeAspect="1"/>
            </p:cNvSpPr>
            <p:nvPr/>
          </p:nvSpPr>
          <p:spPr>
            <a:xfrm rot="18861538">
              <a:off x="10370902" y="7710220"/>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a:spLocks noChangeAspect="1"/>
            </p:cNvSpPr>
            <p:nvPr/>
          </p:nvSpPr>
          <p:spPr>
            <a:xfrm rot="18861538">
              <a:off x="10586415" y="7715760"/>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a:spLocks noChangeAspect="1"/>
            </p:cNvSpPr>
            <p:nvPr/>
          </p:nvSpPr>
          <p:spPr>
            <a:xfrm rot="18861538">
              <a:off x="10801927" y="7713348"/>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a:spLocks noChangeAspect="1"/>
            </p:cNvSpPr>
            <p:nvPr/>
          </p:nvSpPr>
          <p:spPr>
            <a:xfrm rot="18861538">
              <a:off x="11017440" y="7710937"/>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p:cNvSpPr>
              <a:spLocks noChangeAspect="1"/>
            </p:cNvSpPr>
            <p:nvPr/>
          </p:nvSpPr>
          <p:spPr>
            <a:xfrm rot="18861538">
              <a:off x="11232953" y="7708526"/>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a:spLocks noChangeAspect="1"/>
            </p:cNvSpPr>
            <p:nvPr/>
          </p:nvSpPr>
          <p:spPr>
            <a:xfrm rot="18861538">
              <a:off x="11448465" y="7714065"/>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a:spLocks noChangeAspect="1"/>
            </p:cNvSpPr>
            <p:nvPr/>
          </p:nvSpPr>
          <p:spPr>
            <a:xfrm rot="18861538">
              <a:off x="11663978" y="7711654"/>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a:spLocks noChangeAspect="1"/>
            </p:cNvSpPr>
            <p:nvPr/>
          </p:nvSpPr>
          <p:spPr>
            <a:xfrm rot="18861538">
              <a:off x="11879491" y="7709243"/>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a:spLocks noChangeAspect="1"/>
            </p:cNvSpPr>
            <p:nvPr/>
          </p:nvSpPr>
          <p:spPr>
            <a:xfrm rot="18861538">
              <a:off x="9508851" y="7557528"/>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a:spLocks noChangeAspect="1"/>
            </p:cNvSpPr>
            <p:nvPr/>
          </p:nvSpPr>
          <p:spPr>
            <a:xfrm rot="18861538">
              <a:off x="9724364" y="7555117"/>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a:spLocks noChangeAspect="1"/>
            </p:cNvSpPr>
            <p:nvPr/>
          </p:nvSpPr>
          <p:spPr>
            <a:xfrm rot="18861538">
              <a:off x="9939877" y="7552706"/>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a:spLocks noChangeAspect="1"/>
            </p:cNvSpPr>
            <p:nvPr/>
          </p:nvSpPr>
          <p:spPr>
            <a:xfrm rot="18861538">
              <a:off x="10155389" y="7558245"/>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p:cNvSpPr>
              <a:spLocks noChangeAspect="1"/>
            </p:cNvSpPr>
            <p:nvPr/>
          </p:nvSpPr>
          <p:spPr>
            <a:xfrm rot="18861538">
              <a:off x="10370902" y="7555834"/>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a:spLocks noChangeAspect="1"/>
            </p:cNvSpPr>
            <p:nvPr/>
          </p:nvSpPr>
          <p:spPr>
            <a:xfrm rot="18861538">
              <a:off x="10586415" y="7561374"/>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a:spLocks noChangeAspect="1"/>
            </p:cNvSpPr>
            <p:nvPr/>
          </p:nvSpPr>
          <p:spPr>
            <a:xfrm rot="18861538">
              <a:off x="10801927" y="7558962"/>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a:spLocks noChangeAspect="1"/>
            </p:cNvSpPr>
            <p:nvPr/>
          </p:nvSpPr>
          <p:spPr>
            <a:xfrm rot="18861538">
              <a:off x="11017440" y="7556551"/>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p:cNvSpPr>
              <a:spLocks noChangeAspect="1"/>
            </p:cNvSpPr>
            <p:nvPr/>
          </p:nvSpPr>
          <p:spPr>
            <a:xfrm rot="18861538">
              <a:off x="11232953" y="7554140"/>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a:spLocks noChangeAspect="1"/>
            </p:cNvSpPr>
            <p:nvPr/>
          </p:nvSpPr>
          <p:spPr>
            <a:xfrm rot="18861538">
              <a:off x="11448465" y="7559679"/>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a:spLocks noChangeAspect="1"/>
            </p:cNvSpPr>
            <p:nvPr/>
          </p:nvSpPr>
          <p:spPr>
            <a:xfrm rot="18861538">
              <a:off x="11663978" y="7557268"/>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a:spLocks noChangeAspect="1"/>
            </p:cNvSpPr>
            <p:nvPr/>
          </p:nvSpPr>
          <p:spPr>
            <a:xfrm rot="18861538">
              <a:off x="11879491" y="7554857"/>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3" name="Subtitle 2"/>
          <p:cNvSpPr txBox="1">
            <a:spLocks/>
          </p:cNvSpPr>
          <p:nvPr/>
        </p:nvSpPr>
        <p:spPr>
          <a:xfrm>
            <a:off x="2043763" y="8574737"/>
            <a:ext cx="10337595" cy="675380"/>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4040"/>
              </a:lnSpc>
            </a:pPr>
            <a:r>
              <a:rPr lang="en-US" sz="2600" dirty="0">
                <a:solidFill>
                  <a:schemeClr val="tx1"/>
                </a:solidFill>
                <a:latin typeface="Lato Light" charset="0"/>
                <a:ea typeface="Lato Light" charset="0"/>
                <a:cs typeface="Lato Light" charset="0"/>
              </a:rPr>
              <a:t>A practical workshop to apply real techniques of design thinking. </a:t>
            </a:r>
          </a:p>
        </p:txBody>
      </p:sp>
      <p:pic>
        <p:nvPicPr>
          <p:cNvPr id="35" name="Picture 34">
            <a:extLst>
              <a:ext uri="{FF2B5EF4-FFF2-40B4-BE49-F238E27FC236}">
                <a16:creationId xmlns:a16="http://schemas.microsoft.com/office/drawing/2014/main" id="{01672289-2907-6A4A-8FF8-71B43EE151AB}"/>
              </a:ext>
            </a:extLst>
          </p:cNvPr>
          <p:cNvPicPr>
            <a:picLocks noChangeAspect="1"/>
          </p:cNvPicPr>
          <p:nvPr/>
        </p:nvPicPr>
        <p:blipFill rotWithShape="1">
          <a:blip r:embed="rId3">
            <a:extLst>
              <a:ext uri="{28A0092B-C50C-407E-A947-70E740481C1C}">
                <a14:useLocalDpi xmlns:a14="http://schemas.microsoft.com/office/drawing/2010/main" val="0"/>
              </a:ext>
            </a:extLst>
          </a:blip>
          <a:srcRect l="2308" r="3703"/>
          <a:stretch/>
        </p:blipFill>
        <p:spPr>
          <a:xfrm rot="16200000">
            <a:off x="13338229" y="2676579"/>
            <a:ext cx="13716000" cy="8362842"/>
          </a:xfrm>
          <a:prstGeom prst="rect">
            <a:avLst/>
          </a:prstGeom>
        </p:spPr>
      </p:pic>
    </p:spTree>
    <p:extLst>
      <p:ext uri="{BB962C8B-B14F-4D97-AF65-F5344CB8AC3E}">
        <p14:creationId xmlns:p14="http://schemas.microsoft.com/office/powerpoint/2010/main" val="18430962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137861" y="2098311"/>
            <a:ext cx="4916731" cy="2308324"/>
          </a:xfrm>
          <a:prstGeom prst="rect">
            <a:avLst/>
          </a:prstGeom>
          <a:noFill/>
        </p:spPr>
        <p:txBody>
          <a:bodyPr wrap="none" rtlCol="0">
            <a:spAutoFit/>
          </a:bodyPr>
          <a:lstStyle/>
          <a:p>
            <a:r>
              <a:rPr lang="en-US" sz="7200" b="1" dirty="0">
                <a:solidFill>
                  <a:schemeClr val="tx2"/>
                </a:solidFill>
                <a:latin typeface="Lato Black" charset="0"/>
                <a:ea typeface="Lato Black" charset="0"/>
                <a:cs typeface="Lato Black" charset="0"/>
              </a:rPr>
              <a:t>Exercise 3</a:t>
            </a:r>
          </a:p>
          <a:p>
            <a:r>
              <a:rPr lang="en-US" sz="7200" b="1" dirty="0">
                <a:solidFill>
                  <a:schemeClr val="tx2"/>
                </a:solidFill>
                <a:latin typeface="Lato Black" charset="0"/>
                <a:ea typeface="Lato Black" charset="0"/>
                <a:cs typeface="Lato Black" charset="0"/>
              </a:rPr>
              <a:t>Dig Deeper</a:t>
            </a:r>
          </a:p>
        </p:txBody>
      </p:sp>
      <p:sp>
        <p:nvSpPr>
          <p:cNvPr id="7" name="TextBox 6"/>
          <p:cNvSpPr txBox="1"/>
          <p:nvPr/>
        </p:nvSpPr>
        <p:spPr>
          <a:xfrm>
            <a:off x="2031363" y="4951847"/>
            <a:ext cx="9610511" cy="3360884"/>
          </a:xfrm>
          <a:prstGeom prst="rect">
            <a:avLst/>
          </a:prstGeom>
          <a:noFill/>
        </p:spPr>
        <p:txBody>
          <a:bodyPr wrap="square" lIns="219419" tIns="109710" rIns="219419" bIns="109710" rtlCol="0">
            <a:spAutoFit/>
          </a:bodyPr>
          <a:lstStyle/>
          <a:p>
            <a:r>
              <a:rPr lang="en-US" sz="2800" dirty="0">
                <a:latin typeface="Lato Light" charset="0"/>
                <a:ea typeface="Lato Light" charset="0"/>
                <a:cs typeface="Lato Light" charset="0"/>
              </a:rPr>
              <a:t>Continue the interviews by digging deeper.  Ask probing questions:</a:t>
            </a:r>
          </a:p>
          <a:p>
            <a:pPr marL="457200" indent="-457200">
              <a:buFont typeface="Arial" panose="020B0604020202020204" pitchFamily="34" charset="0"/>
              <a:buChar char="•"/>
            </a:pPr>
            <a:r>
              <a:rPr lang="en-US" sz="2800" dirty="0">
                <a:latin typeface="Lato Light" charset="0"/>
                <a:ea typeface="Lato Light" charset="0"/>
                <a:cs typeface="Lato Light" charset="0"/>
              </a:rPr>
              <a:t>How did the experience make you feel?</a:t>
            </a:r>
          </a:p>
          <a:p>
            <a:pPr marL="457200" indent="-457200">
              <a:buFont typeface="Arial" panose="020B0604020202020204" pitchFamily="34" charset="0"/>
              <a:buChar char="•"/>
            </a:pPr>
            <a:r>
              <a:rPr lang="en-US" sz="2800" dirty="0">
                <a:latin typeface="Lato Light" charset="0"/>
                <a:ea typeface="Lato Light" charset="0"/>
                <a:cs typeface="Lato Light" charset="0"/>
              </a:rPr>
              <a:t>Why did you feel that way?</a:t>
            </a:r>
          </a:p>
          <a:p>
            <a:pPr marL="457200" indent="-457200">
              <a:buFont typeface="Arial" panose="020B0604020202020204" pitchFamily="34" charset="0"/>
              <a:buChar char="•"/>
            </a:pPr>
            <a:r>
              <a:rPr lang="en-US" sz="2800" dirty="0">
                <a:latin typeface="Lato Light" charset="0"/>
                <a:ea typeface="Lato Light" charset="0"/>
                <a:cs typeface="Lato Light" charset="0"/>
              </a:rPr>
              <a:t>What impacted you the most about the experience?</a:t>
            </a:r>
            <a:endParaRPr lang="en-US" sz="4000" dirty="0">
              <a:latin typeface="Lato Light" charset="0"/>
              <a:ea typeface="Lato Light" charset="0"/>
              <a:cs typeface="Lato Light" charset="0"/>
            </a:endParaRPr>
          </a:p>
          <a:p>
            <a:endParaRPr lang="en-US" sz="2800" b="1" u="sng" dirty="0">
              <a:latin typeface="Lato Light" charset="0"/>
              <a:ea typeface="Lato Light" charset="0"/>
              <a:cs typeface="Lato Light" charset="0"/>
            </a:endParaRPr>
          </a:p>
          <a:p>
            <a:r>
              <a:rPr lang="en-US" sz="2800" b="1" u="sng" dirty="0">
                <a:latin typeface="Lato Light" charset="0"/>
                <a:ea typeface="Lato Light" charset="0"/>
                <a:cs typeface="Lato Light" charset="0"/>
              </a:rPr>
              <a:t>10 Minutes </a:t>
            </a:r>
            <a:endParaRPr lang="en-US" sz="2800" b="1" dirty="0">
              <a:latin typeface="Lato Light" charset="0"/>
              <a:ea typeface="Lato Light" charset="0"/>
              <a:cs typeface="Lato Light" charset="0"/>
            </a:endParaRPr>
          </a:p>
        </p:txBody>
      </p:sp>
      <p:pic>
        <p:nvPicPr>
          <p:cNvPr id="4" name="Picture Placeholder 3">
            <a:extLst>
              <a:ext uri="{FF2B5EF4-FFF2-40B4-BE49-F238E27FC236}">
                <a16:creationId xmlns:a16="http://schemas.microsoft.com/office/drawing/2014/main" id="{13972B7E-F75A-5F45-ACDE-ACE400AF9C27}"/>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13927365" y="4157662"/>
            <a:ext cx="10286999" cy="5400674"/>
          </a:xfrm>
        </p:spPr>
      </p:pic>
    </p:spTree>
    <p:extLst>
      <p:ext uri="{BB962C8B-B14F-4D97-AF65-F5344CB8AC3E}">
        <p14:creationId xmlns:p14="http://schemas.microsoft.com/office/powerpoint/2010/main" val="25274482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BCF7B52-F351-0B4C-A73A-0D82FA1C941C}"/>
              </a:ext>
            </a:extLst>
          </p:cNvPr>
          <p:cNvSpPr>
            <a:spLocks/>
          </p:cNvSpPr>
          <p:nvPr/>
        </p:nvSpPr>
        <p:spPr bwMode="auto">
          <a:xfrm>
            <a:off x="445477" y="183467"/>
            <a:ext cx="11586505" cy="98142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lnSpc>
                <a:spcPts val="8500"/>
              </a:lnSpc>
            </a:pPr>
            <a:r>
              <a:rPr lang="en-US" sz="6000" b="1" spc="500" dirty="0">
                <a:solidFill>
                  <a:schemeClr val="tx2"/>
                </a:solidFill>
                <a:latin typeface="Lato Black" charset="0"/>
                <a:ea typeface="Lato Black" charset="0"/>
                <a:cs typeface="Lato Black" charset="0"/>
                <a:sym typeface="Bebas Neue" charset="0"/>
              </a:rPr>
              <a:t>Exercise 3 – Deeper Insights</a:t>
            </a:r>
          </a:p>
        </p:txBody>
      </p:sp>
      <p:sp>
        <p:nvSpPr>
          <p:cNvPr id="8" name="Rounded Rectangle 7">
            <a:extLst>
              <a:ext uri="{FF2B5EF4-FFF2-40B4-BE49-F238E27FC236}">
                <a16:creationId xmlns:a16="http://schemas.microsoft.com/office/drawing/2014/main" id="{B2DF51A9-4773-154E-BED4-35E77288C67A}"/>
              </a:ext>
            </a:extLst>
          </p:cNvPr>
          <p:cNvSpPr/>
          <p:nvPr/>
        </p:nvSpPr>
        <p:spPr>
          <a:xfrm>
            <a:off x="445477" y="1359877"/>
            <a:ext cx="11441723" cy="11887200"/>
          </a:xfrm>
          <a:prstGeom prst="roundRect">
            <a:avLst>
              <a:gd name="adj" fmla="val 739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3346499E-2394-884D-B60C-1CD09D577802}"/>
              </a:ext>
            </a:extLst>
          </p:cNvPr>
          <p:cNvSpPr txBox="1"/>
          <p:nvPr/>
        </p:nvSpPr>
        <p:spPr>
          <a:xfrm>
            <a:off x="1078522" y="1828801"/>
            <a:ext cx="2222083" cy="646331"/>
          </a:xfrm>
          <a:prstGeom prst="rect">
            <a:avLst/>
          </a:prstGeom>
          <a:noFill/>
        </p:spPr>
        <p:txBody>
          <a:bodyPr wrap="none" rtlCol="0">
            <a:spAutoFit/>
          </a:bodyPr>
          <a:lstStyle/>
          <a:p>
            <a:r>
              <a:rPr lang="en-US" dirty="0"/>
              <a:t>Person #1</a:t>
            </a:r>
          </a:p>
        </p:txBody>
      </p:sp>
      <p:sp>
        <p:nvSpPr>
          <p:cNvPr id="10" name="Rounded Rectangle 9">
            <a:extLst>
              <a:ext uri="{FF2B5EF4-FFF2-40B4-BE49-F238E27FC236}">
                <a16:creationId xmlns:a16="http://schemas.microsoft.com/office/drawing/2014/main" id="{CABA8AE1-E821-8C47-9598-94D3FE2EB6BC}"/>
              </a:ext>
            </a:extLst>
          </p:cNvPr>
          <p:cNvSpPr/>
          <p:nvPr/>
        </p:nvSpPr>
        <p:spPr>
          <a:xfrm>
            <a:off x="12374241" y="1359877"/>
            <a:ext cx="11441723" cy="11887200"/>
          </a:xfrm>
          <a:prstGeom prst="roundRect">
            <a:avLst>
              <a:gd name="adj" fmla="val 739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C37BBD1A-D1B7-3A41-9014-E9C83A8F0E8F}"/>
              </a:ext>
            </a:extLst>
          </p:cNvPr>
          <p:cNvSpPr txBox="1"/>
          <p:nvPr/>
        </p:nvSpPr>
        <p:spPr>
          <a:xfrm>
            <a:off x="13041122" y="1828800"/>
            <a:ext cx="2444291" cy="646331"/>
          </a:xfrm>
          <a:prstGeom prst="rect">
            <a:avLst/>
          </a:prstGeom>
          <a:noFill/>
        </p:spPr>
        <p:txBody>
          <a:bodyPr wrap="none" rtlCol="0">
            <a:spAutoFit/>
          </a:bodyPr>
          <a:lstStyle/>
          <a:p>
            <a:r>
              <a:rPr lang="en-US" dirty="0"/>
              <a:t>Person #2</a:t>
            </a:r>
          </a:p>
        </p:txBody>
      </p:sp>
    </p:spTree>
    <p:extLst>
      <p:ext uri="{BB962C8B-B14F-4D97-AF65-F5344CB8AC3E}">
        <p14:creationId xmlns:p14="http://schemas.microsoft.com/office/powerpoint/2010/main" val="3628323976"/>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F71615B4-39F5-3047-8A58-E88329729CF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187568" y="3798237"/>
            <a:ext cx="10621108" cy="6129264"/>
          </a:xfrm>
        </p:spPr>
      </p:pic>
      <p:sp>
        <p:nvSpPr>
          <p:cNvPr id="5" name="TextBox 4"/>
          <p:cNvSpPr txBox="1"/>
          <p:nvPr/>
        </p:nvSpPr>
        <p:spPr>
          <a:xfrm>
            <a:off x="12664612" y="1964499"/>
            <a:ext cx="8917826" cy="2308324"/>
          </a:xfrm>
          <a:prstGeom prst="rect">
            <a:avLst/>
          </a:prstGeom>
          <a:noFill/>
        </p:spPr>
        <p:txBody>
          <a:bodyPr wrap="none" rtlCol="0">
            <a:spAutoFit/>
          </a:bodyPr>
          <a:lstStyle/>
          <a:p>
            <a:r>
              <a:rPr lang="en-US" sz="7200" b="1" dirty="0">
                <a:solidFill>
                  <a:schemeClr val="tx2"/>
                </a:solidFill>
                <a:latin typeface="Lato Black" charset="0"/>
                <a:ea typeface="Lato Black" charset="0"/>
                <a:cs typeface="Lato Black" charset="0"/>
              </a:rPr>
              <a:t>Exercise 4</a:t>
            </a:r>
          </a:p>
          <a:p>
            <a:r>
              <a:rPr lang="en-US" sz="7200" b="1" dirty="0">
                <a:solidFill>
                  <a:schemeClr val="tx2"/>
                </a:solidFill>
                <a:latin typeface="Lato Black" charset="0"/>
                <a:ea typeface="Lato Black" charset="0"/>
                <a:cs typeface="Lato Black" charset="0"/>
              </a:rPr>
              <a:t>Explore Perspectives</a:t>
            </a:r>
          </a:p>
        </p:txBody>
      </p:sp>
      <p:sp>
        <p:nvSpPr>
          <p:cNvPr id="7" name="TextBox 6"/>
          <p:cNvSpPr txBox="1"/>
          <p:nvPr/>
        </p:nvSpPr>
        <p:spPr>
          <a:xfrm>
            <a:off x="12558114" y="4818035"/>
            <a:ext cx="9610511" cy="1945112"/>
          </a:xfrm>
          <a:prstGeom prst="rect">
            <a:avLst/>
          </a:prstGeom>
          <a:noFill/>
        </p:spPr>
        <p:txBody>
          <a:bodyPr wrap="square" lIns="219419" tIns="109710" rIns="219419" bIns="109710" rtlCol="0">
            <a:spAutoFit/>
          </a:bodyPr>
          <a:lstStyle/>
          <a:p>
            <a:r>
              <a:rPr lang="en-US" sz="2800" dirty="0">
                <a:latin typeface="Lato Light" charset="0"/>
                <a:ea typeface="Lato Light" charset="0"/>
                <a:cs typeface="Lato Light" charset="0"/>
              </a:rPr>
              <a:t>From the videos, capture notes to highlight how others perceive the ER experience.</a:t>
            </a:r>
          </a:p>
          <a:p>
            <a:endParaRPr lang="en-US" sz="2800" b="1" dirty="0">
              <a:latin typeface="Lato Light" charset="0"/>
              <a:ea typeface="Lato Light" charset="0"/>
              <a:cs typeface="Lato Light" charset="0"/>
            </a:endParaRPr>
          </a:p>
          <a:p>
            <a:r>
              <a:rPr lang="en-US" sz="2800" b="1" u="sng" dirty="0">
                <a:latin typeface="Lato Light" charset="0"/>
                <a:ea typeface="Lato Light" charset="0"/>
                <a:cs typeface="Lato Light" charset="0"/>
              </a:rPr>
              <a:t>15 Minutes</a:t>
            </a:r>
          </a:p>
        </p:txBody>
      </p:sp>
    </p:spTree>
    <p:extLst>
      <p:ext uri="{BB962C8B-B14F-4D97-AF65-F5344CB8AC3E}">
        <p14:creationId xmlns:p14="http://schemas.microsoft.com/office/powerpoint/2010/main" val="40659258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6F27FD9F-B4BD-714D-B336-31F8CF1460E4}"/>
              </a:ext>
            </a:extLst>
          </p:cNvPr>
          <p:cNvSpPr/>
          <p:nvPr/>
        </p:nvSpPr>
        <p:spPr>
          <a:xfrm>
            <a:off x="445478" y="1359877"/>
            <a:ext cx="5434034" cy="11887200"/>
          </a:xfrm>
          <a:prstGeom prst="roundRect">
            <a:avLst>
              <a:gd name="adj" fmla="val 739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95134162-67D2-0E4C-B0C3-49C0C4E7C8D1}"/>
              </a:ext>
            </a:extLst>
          </p:cNvPr>
          <p:cNvSpPr/>
          <p:nvPr/>
        </p:nvSpPr>
        <p:spPr>
          <a:xfrm>
            <a:off x="6314053" y="1359877"/>
            <a:ext cx="5434034" cy="11887200"/>
          </a:xfrm>
          <a:prstGeom prst="roundRect">
            <a:avLst>
              <a:gd name="adj" fmla="val 739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BCF7B52-F351-0B4C-A73A-0D82FA1C941C}"/>
              </a:ext>
            </a:extLst>
          </p:cNvPr>
          <p:cNvSpPr>
            <a:spLocks/>
          </p:cNvSpPr>
          <p:nvPr/>
        </p:nvSpPr>
        <p:spPr bwMode="auto">
          <a:xfrm>
            <a:off x="445477" y="183467"/>
            <a:ext cx="10138994" cy="98142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lnSpc>
                <a:spcPts val="8500"/>
              </a:lnSpc>
            </a:pPr>
            <a:r>
              <a:rPr lang="en-US" sz="6000" b="1" spc="500" dirty="0">
                <a:solidFill>
                  <a:schemeClr val="tx2"/>
                </a:solidFill>
                <a:latin typeface="Lato Black" charset="0"/>
                <a:ea typeface="Lato Black" charset="0"/>
                <a:cs typeface="Lato Black" charset="0"/>
                <a:sym typeface="Bebas Neue" charset="0"/>
              </a:rPr>
              <a:t>Exercise 4 –Perspectives</a:t>
            </a:r>
          </a:p>
        </p:txBody>
      </p:sp>
      <p:sp>
        <p:nvSpPr>
          <p:cNvPr id="4" name="TextBox 3">
            <a:extLst>
              <a:ext uri="{FF2B5EF4-FFF2-40B4-BE49-F238E27FC236}">
                <a16:creationId xmlns:a16="http://schemas.microsoft.com/office/drawing/2014/main" id="{B993A00D-B3B7-DE4B-AA4A-4B02574D539A}"/>
              </a:ext>
            </a:extLst>
          </p:cNvPr>
          <p:cNvSpPr txBox="1"/>
          <p:nvPr/>
        </p:nvSpPr>
        <p:spPr>
          <a:xfrm>
            <a:off x="956602" y="1828801"/>
            <a:ext cx="3433953" cy="646331"/>
          </a:xfrm>
          <a:prstGeom prst="rect">
            <a:avLst/>
          </a:prstGeom>
          <a:noFill/>
        </p:spPr>
        <p:txBody>
          <a:bodyPr wrap="none" rtlCol="0">
            <a:spAutoFit/>
          </a:bodyPr>
          <a:lstStyle/>
          <a:p>
            <a:r>
              <a:rPr lang="en-US" dirty="0"/>
              <a:t>Hospital Admins</a:t>
            </a:r>
          </a:p>
        </p:txBody>
      </p:sp>
      <p:sp>
        <p:nvSpPr>
          <p:cNvPr id="5" name="TextBox 4">
            <a:extLst>
              <a:ext uri="{FF2B5EF4-FFF2-40B4-BE49-F238E27FC236}">
                <a16:creationId xmlns:a16="http://schemas.microsoft.com/office/drawing/2014/main" id="{20A5AA16-0583-A144-A80A-954CD5C4CFC2}"/>
              </a:ext>
            </a:extLst>
          </p:cNvPr>
          <p:cNvSpPr txBox="1"/>
          <p:nvPr/>
        </p:nvSpPr>
        <p:spPr>
          <a:xfrm>
            <a:off x="6782972" y="1828800"/>
            <a:ext cx="1592103" cy="646331"/>
          </a:xfrm>
          <a:prstGeom prst="rect">
            <a:avLst/>
          </a:prstGeom>
          <a:noFill/>
        </p:spPr>
        <p:txBody>
          <a:bodyPr wrap="none" rtlCol="0">
            <a:spAutoFit/>
          </a:bodyPr>
          <a:lstStyle/>
          <a:p>
            <a:r>
              <a:rPr lang="en-US" dirty="0"/>
              <a:t>Doctor</a:t>
            </a:r>
          </a:p>
        </p:txBody>
      </p:sp>
      <p:sp>
        <p:nvSpPr>
          <p:cNvPr id="9" name="Rounded Rectangle 8">
            <a:extLst>
              <a:ext uri="{FF2B5EF4-FFF2-40B4-BE49-F238E27FC236}">
                <a16:creationId xmlns:a16="http://schemas.microsoft.com/office/drawing/2014/main" id="{A29838E8-3644-B942-8E13-EDCD414CF15C}"/>
              </a:ext>
            </a:extLst>
          </p:cNvPr>
          <p:cNvSpPr/>
          <p:nvPr/>
        </p:nvSpPr>
        <p:spPr>
          <a:xfrm>
            <a:off x="12171685" y="1371601"/>
            <a:ext cx="5434034" cy="11887200"/>
          </a:xfrm>
          <a:prstGeom prst="roundRect">
            <a:avLst>
              <a:gd name="adj" fmla="val 739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16C37594-512B-BA42-BAFF-723CDF5B17FE}"/>
              </a:ext>
            </a:extLst>
          </p:cNvPr>
          <p:cNvSpPr txBox="1"/>
          <p:nvPr/>
        </p:nvSpPr>
        <p:spPr>
          <a:xfrm>
            <a:off x="12640604" y="1840524"/>
            <a:ext cx="1601721" cy="646331"/>
          </a:xfrm>
          <a:prstGeom prst="rect">
            <a:avLst/>
          </a:prstGeom>
          <a:noFill/>
        </p:spPr>
        <p:txBody>
          <a:bodyPr wrap="none" rtlCol="0">
            <a:spAutoFit/>
          </a:bodyPr>
          <a:lstStyle/>
          <a:p>
            <a:r>
              <a:rPr lang="en-US" dirty="0"/>
              <a:t>Family </a:t>
            </a:r>
          </a:p>
        </p:txBody>
      </p:sp>
      <p:sp>
        <p:nvSpPr>
          <p:cNvPr id="11" name="Rounded Rectangle 10">
            <a:extLst>
              <a:ext uri="{FF2B5EF4-FFF2-40B4-BE49-F238E27FC236}">
                <a16:creationId xmlns:a16="http://schemas.microsoft.com/office/drawing/2014/main" id="{8D765579-9756-174F-9F33-6F6EBA447A35}"/>
              </a:ext>
            </a:extLst>
          </p:cNvPr>
          <p:cNvSpPr/>
          <p:nvPr/>
        </p:nvSpPr>
        <p:spPr>
          <a:xfrm>
            <a:off x="18116847" y="1406771"/>
            <a:ext cx="5434034" cy="11887200"/>
          </a:xfrm>
          <a:prstGeom prst="roundRect">
            <a:avLst>
              <a:gd name="adj" fmla="val 739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A6E5A194-8E0D-EE41-BE2E-41C17A176712}"/>
              </a:ext>
            </a:extLst>
          </p:cNvPr>
          <p:cNvSpPr txBox="1"/>
          <p:nvPr/>
        </p:nvSpPr>
        <p:spPr>
          <a:xfrm>
            <a:off x="18585766" y="1875694"/>
            <a:ext cx="1712328" cy="646331"/>
          </a:xfrm>
          <a:prstGeom prst="rect">
            <a:avLst/>
          </a:prstGeom>
          <a:noFill/>
        </p:spPr>
        <p:txBody>
          <a:bodyPr wrap="none" rtlCol="0">
            <a:spAutoFit/>
          </a:bodyPr>
          <a:lstStyle/>
          <a:p>
            <a:r>
              <a:rPr lang="en-US" dirty="0"/>
              <a:t>Patient </a:t>
            </a:r>
          </a:p>
        </p:txBody>
      </p:sp>
    </p:spTree>
    <p:extLst>
      <p:ext uri="{BB962C8B-B14F-4D97-AF65-F5344CB8AC3E}">
        <p14:creationId xmlns:p14="http://schemas.microsoft.com/office/powerpoint/2010/main" val="2065980778"/>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F71615B4-39F5-3047-8A58-E88329729CF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464022" y="1552315"/>
            <a:ext cx="10157085" cy="10157085"/>
          </a:xfrm>
        </p:spPr>
      </p:pic>
      <p:sp>
        <p:nvSpPr>
          <p:cNvPr id="5" name="TextBox 4"/>
          <p:cNvSpPr txBox="1"/>
          <p:nvPr/>
        </p:nvSpPr>
        <p:spPr>
          <a:xfrm>
            <a:off x="12664612" y="1964499"/>
            <a:ext cx="10298012" cy="2308324"/>
          </a:xfrm>
          <a:prstGeom prst="rect">
            <a:avLst/>
          </a:prstGeom>
          <a:noFill/>
        </p:spPr>
        <p:txBody>
          <a:bodyPr wrap="none" rtlCol="0">
            <a:spAutoFit/>
          </a:bodyPr>
          <a:lstStyle/>
          <a:p>
            <a:r>
              <a:rPr lang="en-US" sz="7200" b="1" dirty="0">
                <a:solidFill>
                  <a:schemeClr val="tx2"/>
                </a:solidFill>
                <a:latin typeface="Lato Black" charset="0"/>
                <a:ea typeface="Lato Black" charset="0"/>
                <a:cs typeface="Lato Black" charset="0"/>
              </a:rPr>
              <a:t>Exercise 5</a:t>
            </a:r>
          </a:p>
          <a:p>
            <a:r>
              <a:rPr lang="en-US" sz="7200" b="1" dirty="0">
                <a:solidFill>
                  <a:schemeClr val="tx2"/>
                </a:solidFill>
                <a:latin typeface="Lato Black" charset="0"/>
                <a:ea typeface="Lato Black" charset="0"/>
                <a:cs typeface="Lato Black" charset="0"/>
              </a:rPr>
              <a:t>Develop a Point of View</a:t>
            </a:r>
          </a:p>
        </p:txBody>
      </p:sp>
      <p:sp>
        <p:nvSpPr>
          <p:cNvPr id="7" name="TextBox 6"/>
          <p:cNvSpPr txBox="1"/>
          <p:nvPr/>
        </p:nvSpPr>
        <p:spPr>
          <a:xfrm>
            <a:off x="12558114" y="4818035"/>
            <a:ext cx="9610511" cy="2375999"/>
          </a:xfrm>
          <a:prstGeom prst="rect">
            <a:avLst/>
          </a:prstGeom>
          <a:noFill/>
        </p:spPr>
        <p:txBody>
          <a:bodyPr wrap="square" lIns="219419" tIns="109710" rIns="219419" bIns="109710" rtlCol="0">
            <a:spAutoFit/>
          </a:bodyPr>
          <a:lstStyle/>
          <a:p>
            <a:r>
              <a:rPr lang="en-US" sz="2800" dirty="0">
                <a:latin typeface="Lato Light" charset="0"/>
                <a:ea typeface="Lato Light" charset="0"/>
                <a:cs typeface="Lato Light" charset="0"/>
              </a:rPr>
              <a:t>Take 5mins to craft a personal point of view.  Share your point of view with the group.  Find a common ground on a single problem and craft the “group point of view”</a:t>
            </a:r>
          </a:p>
          <a:p>
            <a:endParaRPr lang="en-US" sz="2800" dirty="0">
              <a:latin typeface="Lato Light" charset="0"/>
              <a:ea typeface="Lato Light" charset="0"/>
              <a:cs typeface="Lato Light" charset="0"/>
            </a:endParaRPr>
          </a:p>
          <a:p>
            <a:r>
              <a:rPr lang="en-US" sz="2800" b="1" u="sng" dirty="0">
                <a:latin typeface="Lato Light" charset="0"/>
                <a:ea typeface="Lato Light" charset="0"/>
                <a:cs typeface="Lato Light" charset="0"/>
              </a:rPr>
              <a:t>20 Minutes</a:t>
            </a:r>
            <a:endParaRPr lang="en-US" sz="2800" dirty="0">
              <a:latin typeface="Lato Light" charset="0"/>
              <a:ea typeface="Lato Light" charset="0"/>
              <a:cs typeface="Lato Light" charset="0"/>
            </a:endParaRPr>
          </a:p>
        </p:txBody>
      </p:sp>
    </p:spTree>
    <p:extLst>
      <p:ext uri="{BB962C8B-B14F-4D97-AF65-F5344CB8AC3E}">
        <p14:creationId xmlns:p14="http://schemas.microsoft.com/office/powerpoint/2010/main" val="4861858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6F27FD9F-B4BD-714D-B336-31F8CF1460E4}"/>
              </a:ext>
            </a:extLst>
          </p:cNvPr>
          <p:cNvSpPr/>
          <p:nvPr/>
        </p:nvSpPr>
        <p:spPr>
          <a:xfrm>
            <a:off x="445477" y="1359877"/>
            <a:ext cx="23493046" cy="11887200"/>
          </a:xfrm>
          <a:prstGeom prst="roundRect">
            <a:avLst>
              <a:gd name="adj" fmla="val 739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BCF7B52-F351-0B4C-A73A-0D82FA1C941C}"/>
              </a:ext>
            </a:extLst>
          </p:cNvPr>
          <p:cNvSpPr>
            <a:spLocks/>
          </p:cNvSpPr>
          <p:nvPr/>
        </p:nvSpPr>
        <p:spPr bwMode="auto">
          <a:xfrm>
            <a:off x="445477" y="183467"/>
            <a:ext cx="15071434" cy="98142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lnSpc>
                <a:spcPts val="8500"/>
              </a:lnSpc>
            </a:pPr>
            <a:r>
              <a:rPr lang="en-US" sz="6000" b="1" spc="500" dirty="0">
                <a:solidFill>
                  <a:schemeClr val="tx2"/>
                </a:solidFill>
                <a:latin typeface="Lato Black" charset="0"/>
                <a:ea typeface="Lato Black" charset="0"/>
                <a:cs typeface="Lato Black" charset="0"/>
                <a:sym typeface="Bebas Neue" charset="0"/>
              </a:rPr>
              <a:t>Exercise 5 – Develop a Point of View</a:t>
            </a:r>
          </a:p>
        </p:txBody>
      </p:sp>
      <p:sp>
        <p:nvSpPr>
          <p:cNvPr id="4" name="TextBox 3">
            <a:extLst>
              <a:ext uri="{FF2B5EF4-FFF2-40B4-BE49-F238E27FC236}">
                <a16:creationId xmlns:a16="http://schemas.microsoft.com/office/drawing/2014/main" id="{B993A00D-B3B7-DE4B-AA4A-4B02574D539A}"/>
              </a:ext>
            </a:extLst>
          </p:cNvPr>
          <p:cNvSpPr txBox="1"/>
          <p:nvPr/>
        </p:nvSpPr>
        <p:spPr>
          <a:xfrm>
            <a:off x="1642078" y="2214881"/>
            <a:ext cx="3199914" cy="646331"/>
          </a:xfrm>
          <a:prstGeom prst="rect">
            <a:avLst/>
          </a:prstGeom>
          <a:noFill/>
        </p:spPr>
        <p:txBody>
          <a:bodyPr wrap="none" rtlCol="0">
            <a:spAutoFit/>
          </a:bodyPr>
          <a:lstStyle/>
          <a:p>
            <a:pPr algn="r"/>
            <a:r>
              <a:rPr lang="en-US" dirty="0"/>
              <a:t>Target person: </a:t>
            </a:r>
          </a:p>
        </p:txBody>
      </p:sp>
      <p:sp>
        <p:nvSpPr>
          <p:cNvPr id="8" name="TextBox 7">
            <a:extLst>
              <a:ext uri="{FF2B5EF4-FFF2-40B4-BE49-F238E27FC236}">
                <a16:creationId xmlns:a16="http://schemas.microsoft.com/office/drawing/2014/main" id="{866B542D-2382-904B-BDF9-4081A8D41036}"/>
              </a:ext>
            </a:extLst>
          </p:cNvPr>
          <p:cNvSpPr txBox="1"/>
          <p:nvPr/>
        </p:nvSpPr>
        <p:spPr>
          <a:xfrm>
            <a:off x="1446511" y="4104260"/>
            <a:ext cx="3395481" cy="646331"/>
          </a:xfrm>
          <a:prstGeom prst="rect">
            <a:avLst/>
          </a:prstGeom>
          <a:noFill/>
        </p:spPr>
        <p:txBody>
          <a:bodyPr wrap="none" rtlCol="0">
            <a:spAutoFit/>
          </a:bodyPr>
          <a:lstStyle/>
          <a:p>
            <a:pPr algn="r"/>
            <a:r>
              <a:rPr lang="en-US" dirty="0"/>
              <a:t>Needs a way to:</a:t>
            </a:r>
          </a:p>
        </p:txBody>
      </p:sp>
      <p:sp>
        <p:nvSpPr>
          <p:cNvPr id="9" name="TextBox 8">
            <a:extLst>
              <a:ext uri="{FF2B5EF4-FFF2-40B4-BE49-F238E27FC236}">
                <a16:creationId xmlns:a16="http://schemas.microsoft.com/office/drawing/2014/main" id="{0258F351-5F8B-0A4A-A592-8380304731D4}"/>
              </a:ext>
            </a:extLst>
          </p:cNvPr>
          <p:cNvSpPr txBox="1"/>
          <p:nvPr/>
        </p:nvSpPr>
        <p:spPr>
          <a:xfrm>
            <a:off x="2884405" y="5961577"/>
            <a:ext cx="1957587" cy="646331"/>
          </a:xfrm>
          <a:prstGeom prst="rect">
            <a:avLst/>
          </a:prstGeom>
          <a:noFill/>
        </p:spPr>
        <p:txBody>
          <a:bodyPr wrap="none" rtlCol="0">
            <a:spAutoFit/>
          </a:bodyPr>
          <a:lstStyle/>
          <a:p>
            <a:pPr algn="r"/>
            <a:r>
              <a:rPr lang="en-US" dirty="0"/>
              <a:t>Because:</a:t>
            </a:r>
          </a:p>
        </p:txBody>
      </p:sp>
      <p:cxnSp>
        <p:nvCxnSpPr>
          <p:cNvPr id="3" name="Straight Connector 2">
            <a:extLst>
              <a:ext uri="{FF2B5EF4-FFF2-40B4-BE49-F238E27FC236}">
                <a16:creationId xmlns:a16="http://schemas.microsoft.com/office/drawing/2014/main" id="{3AFAD5A2-73BF-DD4B-88A0-1B9E024C3817}"/>
              </a:ext>
            </a:extLst>
          </p:cNvPr>
          <p:cNvCxnSpPr>
            <a:cxnSpLocks/>
          </p:cNvCxnSpPr>
          <p:nvPr/>
        </p:nvCxnSpPr>
        <p:spPr>
          <a:xfrm>
            <a:off x="5020117" y="2761956"/>
            <a:ext cx="17088043"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81225EED-A3AC-F040-B531-EA0886CA556E}"/>
              </a:ext>
            </a:extLst>
          </p:cNvPr>
          <p:cNvCxnSpPr>
            <a:cxnSpLocks/>
          </p:cNvCxnSpPr>
          <p:nvPr/>
        </p:nvCxnSpPr>
        <p:spPr>
          <a:xfrm>
            <a:off x="5020117" y="4750591"/>
            <a:ext cx="17006763"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5A5E94E-7102-3744-9C8B-599D48E513A4}"/>
              </a:ext>
            </a:extLst>
          </p:cNvPr>
          <p:cNvCxnSpPr>
            <a:cxnSpLocks/>
          </p:cNvCxnSpPr>
          <p:nvPr/>
        </p:nvCxnSpPr>
        <p:spPr>
          <a:xfrm>
            <a:off x="5020117" y="6607908"/>
            <a:ext cx="16803563"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10354A5C-2892-1E46-B8B4-AE61E334FA79}"/>
              </a:ext>
            </a:extLst>
          </p:cNvPr>
          <p:cNvCxnSpPr>
            <a:cxnSpLocks/>
          </p:cNvCxnSpPr>
          <p:nvPr/>
        </p:nvCxnSpPr>
        <p:spPr>
          <a:xfrm>
            <a:off x="5020117" y="7491828"/>
            <a:ext cx="16803563"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8B9827AA-67B4-E840-8EEF-B32879CAD81F}"/>
              </a:ext>
            </a:extLst>
          </p:cNvPr>
          <p:cNvCxnSpPr>
            <a:cxnSpLocks/>
          </p:cNvCxnSpPr>
          <p:nvPr/>
        </p:nvCxnSpPr>
        <p:spPr>
          <a:xfrm>
            <a:off x="5050597" y="8345268"/>
            <a:ext cx="16773083"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8DFA38-FA7A-4949-BE04-5CB45E0451B5}"/>
              </a:ext>
            </a:extLst>
          </p:cNvPr>
          <p:cNvCxnSpPr>
            <a:cxnSpLocks/>
          </p:cNvCxnSpPr>
          <p:nvPr/>
        </p:nvCxnSpPr>
        <p:spPr>
          <a:xfrm>
            <a:off x="5050597" y="9229188"/>
            <a:ext cx="16773083"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B28C8BFC-63EB-A542-9D4B-0C72C4291FF3}"/>
              </a:ext>
            </a:extLst>
          </p:cNvPr>
          <p:cNvCxnSpPr>
            <a:cxnSpLocks/>
          </p:cNvCxnSpPr>
          <p:nvPr/>
        </p:nvCxnSpPr>
        <p:spPr>
          <a:xfrm>
            <a:off x="5050597" y="10052148"/>
            <a:ext cx="16803563"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3A95EDD-C213-BF4E-9CF7-F3DB08ED023A}"/>
              </a:ext>
            </a:extLst>
          </p:cNvPr>
          <p:cNvCxnSpPr>
            <a:cxnSpLocks/>
          </p:cNvCxnSpPr>
          <p:nvPr/>
        </p:nvCxnSpPr>
        <p:spPr>
          <a:xfrm>
            <a:off x="5050597" y="10936068"/>
            <a:ext cx="16803563"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3BC4BA33-A029-5E44-A189-BB7AF6908F37}"/>
              </a:ext>
            </a:extLst>
          </p:cNvPr>
          <p:cNvCxnSpPr>
            <a:cxnSpLocks/>
          </p:cNvCxnSpPr>
          <p:nvPr/>
        </p:nvCxnSpPr>
        <p:spPr>
          <a:xfrm>
            <a:off x="5081077" y="11789508"/>
            <a:ext cx="16773083"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866AC018-4DE4-1343-8AE4-A95978C9A7BA}"/>
              </a:ext>
            </a:extLst>
          </p:cNvPr>
          <p:cNvCxnSpPr>
            <a:cxnSpLocks/>
          </p:cNvCxnSpPr>
          <p:nvPr/>
        </p:nvCxnSpPr>
        <p:spPr>
          <a:xfrm>
            <a:off x="5081077" y="12673428"/>
            <a:ext cx="16773083"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6233589"/>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11149"/>
            <a:ext cx="24377650" cy="13716000"/>
          </a:xfrm>
          <a:prstGeom prst="rect">
            <a:avLst/>
          </a:prstGeom>
          <a:gradFill flip="none" rotWithShape="0">
            <a:gsLst>
              <a:gs pos="0">
                <a:srgbClr val="002452">
                  <a:alpha val="98000"/>
                </a:srgbClr>
              </a:gs>
              <a:gs pos="96000">
                <a:srgbClr val="002452">
                  <a:alpha val="76000"/>
                </a:srgbClr>
              </a:gs>
            </a:gsLst>
            <a:lin ang="3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ubtitle 2"/>
          <p:cNvSpPr txBox="1">
            <a:spLocks/>
          </p:cNvSpPr>
          <p:nvPr/>
        </p:nvSpPr>
        <p:spPr>
          <a:xfrm>
            <a:off x="10917785" y="7586603"/>
            <a:ext cx="2580840" cy="669865"/>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spc="300" dirty="0">
                <a:solidFill>
                  <a:schemeClr val="bg1"/>
                </a:solidFill>
                <a:latin typeface="Lato" charset="0"/>
                <a:ea typeface="Lato" charset="0"/>
                <a:cs typeface="Lato" charset="0"/>
              </a:rPr>
              <a:t>Take 15mins</a:t>
            </a:r>
          </a:p>
        </p:txBody>
      </p:sp>
      <p:sp>
        <p:nvSpPr>
          <p:cNvPr id="12" name="TextBox 11"/>
          <p:cNvSpPr txBox="1"/>
          <p:nvPr/>
        </p:nvSpPr>
        <p:spPr>
          <a:xfrm>
            <a:off x="7779484" y="5511813"/>
            <a:ext cx="8856912" cy="2246769"/>
          </a:xfrm>
          <a:prstGeom prst="rect">
            <a:avLst/>
          </a:prstGeom>
          <a:noFill/>
        </p:spPr>
        <p:txBody>
          <a:bodyPr wrap="none" rtlCol="0">
            <a:spAutoFit/>
          </a:bodyPr>
          <a:lstStyle/>
          <a:p>
            <a:pPr algn="ctr"/>
            <a:r>
              <a:rPr lang="en-US" sz="14000" b="1" dirty="0">
                <a:solidFill>
                  <a:schemeClr val="bg1"/>
                </a:solidFill>
                <a:latin typeface="Lato Bold" charset="0"/>
                <a:ea typeface="Lato Bold" charset="0"/>
                <a:cs typeface="Lato Bold" charset="0"/>
              </a:rPr>
              <a:t>The Break!</a:t>
            </a:r>
          </a:p>
        </p:txBody>
      </p:sp>
      <p:grpSp>
        <p:nvGrpSpPr>
          <p:cNvPr id="14" name="Group 13"/>
          <p:cNvGrpSpPr/>
          <p:nvPr/>
        </p:nvGrpSpPr>
        <p:grpSpPr>
          <a:xfrm>
            <a:off x="7602884" y="4192858"/>
            <a:ext cx="9235455" cy="5374888"/>
            <a:chOff x="1558925" y="4192858"/>
            <a:chExt cx="9235455" cy="5374888"/>
          </a:xfrm>
        </p:grpSpPr>
        <p:cxnSp>
          <p:nvCxnSpPr>
            <p:cNvPr id="16" name="Straight Connector 15"/>
            <p:cNvCxnSpPr/>
            <p:nvPr/>
          </p:nvCxnSpPr>
          <p:spPr>
            <a:xfrm>
              <a:off x="1558925" y="9567746"/>
              <a:ext cx="923545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1558925" y="4192858"/>
              <a:ext cx="923545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0601947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137861" y="2098311"/>
            <a:ext cx="4418197" cy="2308324"/>
          </a:xfrm>
          <a:prstGeom prst="rect">
            <a:avLst/>
          </a:prstGeom>
          <a:noFill/>
        </p:spPr>
        <p:txBody>
          <a:bodyPr wrap="none" rtlCol="0">
            <a:spAutoFit/>
          </a:bodyPr>
          <a:lstStyle/>
          <a:p>
            <a:r>
              <a:rPr lang="en-US" sz="7200" b="1" dirty="0">
                <a:solidFill>
                  <a:schemeClr val="tx2"/>
                </a:solidFill>
                <a:latin typeface="Lato Black" charset="0"/>
                <a:ea typeface="Lato Black" charset="0"/>
                <a:cs typeface="Lato Black" charset="0"/>
              </a:rPr>
              <a:t>Exercise 6</a:t>
            </a:r>
          </a:p>
          <a:p>
            <a:r>
              <a:rPr lang="en-US" sz="7200" b="1" dirty="0">
                <a:solidFill>
                  <a:schemeClr val="tx2"/>
                </a:solidFill>
                <a:latin typeface="Lato Black" charset="0"/>
                <a:ea typeface="Lato Black" charset="0"/>
                <a:cs typeface="Lato Black" charset="0"/>
              </a:rPr>
              <a:t>Ideas!</a:t>
            </a:r>
          </a:p>
        </p:txBody>
      </p:sp>
      <p:sp>
        <p:nvSpPr>
          <p:cNvPr id="7" name="TextBox 6"/>
          <p:cNvSpPr txBox="1"/>
          <p:nvPr/>
        </p:nvSpPr>
        <p:spPr>
          <a:xfrm>
            <a:off x="2031363" y="4951847"/>
            <a:ext cx="9610511" cy="1514224"/>
          </a:xfrm>
          <a:prstGeom prst="rect">
            <a:avLst/>
          </a:prstGeom>
          <a:noFill/>
        </p:spPr>
        <p:txBody>
          <a:bodyPr wrap="square" lIns="219419" tIns="109710" rIns="219419" bIns="109710" rtlCol="0">
            <a:spAutoFit/>
          </a:bodyPr>
          <a:lstStyle/>
          <a:p>
            <a:r>
              <a:rPr lang="en-US" sz="2800" dirty="0">
                <a:latin typeface="Lato Light" charset="0"/>
                <a:ea typeface="Lato Light" charset="0"/>
                <a:cs typeface="Lato Light" charset="0"/>
              </a:rPr>
              <a:t>Sketch at a minimum Five (5) ideas to solve the problem.  </a:t>
            </a:r>
          </a:p>
          <a:p>
            <a:endParaRPr lang="en-US" sz="2800" b="1" u="sng" dirty="0">
              <a:latin typeface="Lato Light" charset="0"/>
              <a:ea typeface="Lato Light" charset="0"/>
              <a:cs typeface="Lato Light" charset="0"/>
            </a:endParaRPr>
          </a:p>
          <a:p>
            <a:r>
              <a:rPr lang="en-US" sz="2800" b="1" u="sng" dirty="0">
                <a:latin typeface="Lato Light" charset="0"/>
                <a:ea typeface="Lato Light" charset="0"/>
                <a:cs typeface="Lato Light" charset="0"/>
              </a:rPr>
              <a:t>10 Minutes</a:t>
            </a:r>
            <a:endParaRPr lang="en-US" sz="2800" b="1" dirty="0">
              <a:latin typeface="Lato Light" charset="0"/>
              <a:ea typeface="Lato Light" charset="0"/>
              <a:cs typeface="Lato Light" charset="0"/>
            </a:endParaRPr>
          </a:p>
        </p:txBody>
      </p:sp>
      <p:pic>
        <p:nvPicPr>
          <p:cNvPr id="3" name="Picture 2">
            <a:extLst>
              <a:ext uri="{FF2B5EF4-FFF2-40B4-BE49-F238E27FC236}">
                <a16:creationId xmlns:a16="http://schemas.microsoft.com/office/drawing/2014/main" id="{4B99F095-A1E4-E340-81C8-3097357BEB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58850" y="9664700"/>
            <a:ext cx="9974494" cy="2959100"/>
          </a:xfrm>
          <a:prstGeom prst="rect">
            <a:avLst/>
          </a:prstGeom>
        </p:spPr>
      </p:pic>
      <p:pic>
        <p:nvPicPr>
          <p:cNvPr id="1026" name="Picture 2" descr="Image result for design crazy 8s">
            <a:extLst>
              <a:ext uri="{FF2B5EF4-FFF2-40B4-BE49-F238E27FC236}">
                <a16:creationId xmlns:a16="http://schemas.microsoft.com/office/drawing/2014/main" id="{E8A36BCE-B36A-5144-8571-0C86B4887B3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658850" y="1994209"/>
            <a:ext cx="9906000" cy="7429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10201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F71615B4-39F5-3047-8A58-E88329729CF8}"/>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14525" t="692" r="10150" b="-692"/>
          <a:stretch/>
        </p:blipFill>
        <p:spPr>
          <a:xfrm>
            <a:off x="584200" y="754966"/>
            <a:ext cx="9321801" cy="12046634"/>
          </a:xfrm>
        </p:spPr>
      </p:pic>
      <p:sp>
        <p:nvSpPr>
          <p:cNvPr id="5" name="TextBox 4"/>
          <p:cNvSpPr txBox="1"/>
          <p:nvPr/>
        </p:nvSpPr>
        <p:spPr>
          <a:xfrm>
            <a:off x="12664612" y="1964499"/>
            <a:ext cx="7213834" cy="2308324"/>
          </a:xfrm>
          <a:prstGeom prst="rect">
            <a:avLst/>
          </a:prstGeom>
          <a:noFill/>
        </p:spPr>
        <p:txBody>
          <a:bodyPr wrap="none" rtlCol="0">
            <a:spAutoFit/>
          </a:bodyPr>
          <a:lstStyle/>
          <a:p>
            <a:r>
              <a:rPr lang="en-US" sz="7200" b="1" dirty="0">
                <a:solidFill>
                  <a:schemeClr val="tx2"/>
                </a:solidFill>
                <a:latin typeface="Lato Black" charset="0"/>
                <a:ea typeface="Lato Black" charset="0"/>
                <a:cs typeface="Lato Black" charset="0"/>
              </a:rPr>
              <a:t>Exercise 7</a:t>
            </a:r>
          </a:p>
          <a:p>
            <a:r>
              <a:rPr lang="en-US" sz="7200" b="1" dirty="0">
                <a:solidFill>
                  <a:schemeClr val="tx2"/>
                </a:solidFill>
                <a:latin typeface="Lato Black" charset="0"/>
                <a:ea typeface="Lato Black" charset="0"/>
                <a:cs typeface="Lato Black" charset="0"/>
              </a:rPr>
              <a:t>Share Your Ideas</a:t>
            </a:r>
          </a:p>
        </p:txBody>
      </p:sp>
      <p:sp>
        <p:nvSpPr>
          <p:cNvPr id="7" name="TextBox 6"/>
          <p:cNvSpPr txBox="1"/>
          <p:nvPr/>
        </p:nvSpPr>
        <p:spPr>
          <a:xfrm>
            <a:off x="12558114" y="4818035"/>
            <a:ext cx="9610511" cy="1945112"/>
          </a:xfrm>
          <a:prstGeom prst="rect">
            <a:avLst/>
          </a:prstGeom>
          <a:noFill/>
        </p:spPr>
        <p:txBody>
          <a:bodyPr wrap="square" lIns="219419" tIns="109710" rIns="219419" bIns="109710" rtlCol="0">
            <a:spAutoFit/>
          </a:bodyPr>
          <a:lstStyle/>
          <a:p>
            <a:r>
              <a:rPr lang="en-US" sz="2800" dirty="0">
                <a:latin typeface="Lato Light" charset="0"/>
                <a:ea typeface="Lato Light" charset="0"/>
                <a:cs typeface="Lato Light" charset="0"/>
              </a:rPr>
              <a:t>Each person in the group gets up to 5 mins to share their ideas with the group.  Each idea gets posted.</a:t>
            </a:r>
          </a:p>
          <a:p>
            <a:endParaRPr lang="en-US" sz="2800" dirty="0">
              <a:latin typeface="Lato Light" charset="0"/>
              <a:ea typeface="Lato Light" charset="0"/>
              <a:cs typeface="Lato Light" charset="0"/>
            </a:endParaRPr>
          </a:p>
          <a:p>
            <a:r>
              <a:rPr lang="en-US" sz="2800" b="1" u="sng" dirty="0">
                <a:latin typeface="Lato Light" charset="0"/>
                <a:ea typeface="Lato Light" charset="0"/>
                <a:cs typeface="Lato Light" charset="0"/>
              </a:rPr>
              <a:t>20 Minutes</a:t>
            </a:r>
            <a:endParaRPr lang="en-US" sz="2800" dirty="0">
              <a:latin typeface="Lato Light" charset="0"/>
              <a:ea typeface="Lato Light" charset="0"/>
              <a:cs typeface="Lato Light" charset="0"/>
            </a:endParaRPr>
          </a:p>
        </p:txBody>
      </p:sp>
    </p:spTree>
    <p:extLst>
      <p:ext uri="{BB962C8B-B14F-4D97-AF65-F5344CB8AC3E}">
        <p14:creationId xmlns:p14="http://schemas.microsoft.com/office/powerpoint/2010/main" val="22053964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137861" y="2098311"/>
            <a:ext cx="4818948" cy="2308324"/>
          </a:xfrm>
          <a:prstGeom prst="rect">
            <a:avLst/>
          </a:prstGeom>
          <a:noFill/>
        </p:spPr>
        <p:txBody>
          <a:bodyPr wrap="none" rtlCol="0">
            <a:spAutoFit/>
          </a:bodyPr>
          <a:lstStyle/>
          <a:p>
            <a:r>
              <a:rPr lang="en-US" sz="7200" b="1" dirty="0">
                <a:solidFill>
                  <a:schemeClr val="tx2"/>
                </a:solidFill>
                <a:latin typeface="Lato Black" charset="0"/>
                <a:ea typeface="Lato Black" charset="0"/>
                <a:cs typeface="Lato Black" charset="0"/>
              </a:rPr>
              <a:t>Exercise 8</a:t>
            </a:r>
          </a:p>
          <a:p>
            <a:r>
              <a:rPr lang="en-US" sz="7200" b="1" dirty="0">
                <a:solidFill>
                  <a:schemeClr val="tx2"/>
                </a:solidFill>
                <a:latin typeface="Lato Black" charset="0"/>
                <a:ea typeface="Lato Black" charset="0"/>
                <a:cs typeface="Lato Black" charset="0"/>
              </a:rPr>
              <a:t>Silent Vote</a:t>
            </a:r>
          </a:p>
        </p:txBody>
      </p:sp>
      <p:sp>
        <p:nvSpPr>
          <p:cNvPr id="7" name="TextBox 6"/>
          <p:cNvSpPr txBox="1"/>
          <p:nvPr/>
        </p:nvSpPr>
        <p:spPr>
          <a:xfrm>
            <a:off x="2031363" y="4951847"/>
            <a:ext cx="9610511" cy="2375999"/>
          </a:xfrm>
          <a:prstGeom prst="rect">
            <a:avLst/>
          </a:prstGeom>
          <a:noFill/>
        </p:spPr>
        <p:txBody>
          <a:bodyPr wrap="square" lIns="219419" tIns="109710" rIns="219419" bIns="109710" rtlCol="0">
            <a:spAutoFit/>
          </a:bodyPr>
          <a:lstStyle/>
          <a:p>
            <a:r>
              <a:rPr lang="en-US" sz="2800" dirty="0">
                <a:latin typeface="Lato Light" charset="0"/>
                <a:ea typeface="Lato Light" charset="0"/>
                <a:cs typeface="Lato Light" charset="0"/>
              </a:rPr>
              <a:t>Each member of the team gets 3 voting dots.  They can use them as they see fit to vote on one or many of the ideas they feel will best solve the problem.</a:t>
            </a:r>
          </a:p>
          <a:p>
            <a:endParaRPr lang="en-US" sz="2800" dirty="0">
              <a:latin typeface="Lato Light" charset="0"/>
              <a:ea typeface="Lato Light" charset="0"/>
              <a:cs typeface="Lato Light" charset="0"/>
            </a:endParaRPr>
          </a:p>
          <a:p>
            <a:r>
              <a:rPr lang="en-US" sz="2800" b="1" u="sng" dirty="0">
                <a:latin typeface="Lato Light" charset="0"/>
                <a:ea typeface="Lato Light" charset="0"/>
                <a:cs typeface="Lato Light" charset="0"/>
              </a:rPr>
              <a:t>5 Minutes</a:t>
            </a:r>
            <a:endParaRPr lang="en-US" sz="2800" dirty="0">
              <a:latin typeface="Lato Light" charset="0"/>
              <a:ea typeface="Lato Light" charset="0"/>
              <a:cs typeface="Lato Light" charset="0"/>
            </a:endParaRPr>
          </a:p>
        </p:txBody>
      </p:sp>
      <p:pic>
        <p:nvPicPr>
          <p:cNvPr id="9" name="Picture Placeholder 3">
            <a:extLst>
              <a:ext uri="{FF2B5EF4-FFF2-40B4-BE49-F238E27FC236}">
                <a16:creationId xmlns:a16="http://schemas.microsoft.com/office/drawing/2014/main" id="{8C0DB3C7-B66B-4D41-89D4-0B7EA8EB75FE}"/>
              </a:ext>
            </a:extLst>
          </p:cNvPr>
          <p:cNvPicPr>
            <a:picLocks noChangeAspect="1"/>
          </p:cNvPicPr>
          <p:nvPr/>
        </p:nvPicPr>
        <p:blipFill rotWithShape="1">
          <a:blip r:embed="rId3">
            <a:extLst>
              <a:ext uri="{28A0092B-C50C-407E-A947-70E740481C1C}">
                <a14:useLocalDpi xmlns:a14="http://schemas.microsoft.com/office/drawing/2010/main" val="0"/>
              </a:ext>
            </a:extLst>
          </a:blip>
          <a:srcRect l="20573" t="15298" r="20573" b="1482"/>
          <a:stretch/>
        </p:blipFill>
        <p:spPr>
          <a:xfrm>
            <a:off x="13764079" y="1920512"/>
            <a:ext cx="9781721" cy="10519866"/>
          </a:xfrm>
          <a:prstGeom prst="rect">
            <a:avLst/>
          </a:prstGeom>
          <a:solidFill>
            <a:schemeClr val="bg1">
              <a:lumMod val="95000"/>
            </a:schemeClr>
          </a:solidFill>
        </p:spPr>
      </p:pic>
    </p:spTree>
    <p:extLst>
      <p:ext uri="{BB962C8B-B14F-4D97-AF65-F5344CB8AC3E}">
        <p14:creationId xmlns:p14="http://schemas.microsoft.com/office/powerpoint/2010/main" val="1808393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0" y="0"/>
            <a:ext cx="24377650" cy="13716000"/>
          </a:xfrm>
          <a:prstGeom prst="rect">
            <a:avLst/>
          </a:prstGeom>
          <a:gradFill flip="none" rotWithShape="1">
            <a:gsLst>
              <a:gs pos="22000">
                <a:srgbClr val="001334">
                  <a:alpha val="86000"/>
                </a:srgbClr>
              </a:gs>
              <a:gs pos="88000">
                <a:srgbClr val="002060">
                  <a:alpha val="78000"/>
                </a:srgb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Placeholder 3">
            <a:extLst>
              <a:ext uri="{FF2B5EF4-FFF2-40B4-BE49-F238E27FC236}">
                <a16:creationId xmlns:a16="http://schemas.microsoft.com/office/drawing/2014/main" id="{7CD0D056-BCC3-7C46-974A-A34B217712B4}"/>
              </a:ext>
            </a:extLst>
          </p:cNvPr>
          <p:cNvPicPr>
            <a:picLocks noGrp="1" noChangeAspect="1"/>
          </p:cNvPicPr>
          <p:nvPr>
            <p:ph type="pic" sz="quarter" idx="13"/>
          </p:nvPr>
        </p:nvPicPr>
        <p:blipFill>
          <a:blip r:embed="rId3">
            <a:alphaModFix amt="20000"/>
            <a:extLst>
              <a:ext uri="{28A0092B-C50C-407E-A947-70E740481C1C}">
                <a14:useLocalDpi xmlns:a14="http://schemas.microsoft.com/office/drawing/2010/main" val="0"/>
              </a:ext>
            </a:extLst>
          </a:blip>
          <a:srcRect t="3113" b="3113"/>
          <a:stretch>
            <a:fillRect/>
          </a:stretch>
        </p:blipFill>
        <p:spPr>
          <a:xfrm>
            <a:off x="0" y="-30191"/>
            <a:ext cx="24377650" cy="13716000"/>
          </a:xfrm>
        </p:spPr>
      </p:pic>
      <p:sp>
        <p:nvSpPr>
          <p:cNvPr id="19" name="TextBox 18"/>
          <p:cNvSpPr txBox="1"/>
          <p:nvPr/>
        </p:nvSpPr>
        <p:spPr>
          <a:xfrm>
            <a:off x="3316069" y="5457625"/>
            <a:ext cx="17745527" cy="4154965"/>
          </a:xfrm>
          <a:prstGeom prst="rect">
            <a:avLst/>
          </a:prstGeom>
          <a:noFill/>
        </p:spPr>
        <p:txBody>
          <a:bodyPr wrap="none" lIns="91422" tIns="45711" rIns="91422" bIns="45711" rtlCol="0">
            <a:spAutoFit/>
          </a:bodyPr>
          <a:lstStyle/>
          <a:p>
            <a:pPr algn="ctr"/>
            <a:r>
              <a:rPr lang="en-US" sz="8800" b="1" dirty="0">
                <a:solidFill>
                  <a:schemeClr val="bg1"/>
                </a:solidFill>
                <a:latin typeface="Lato" charset="0"/>
                <a:ea typeface="Lato" charset="0"/>
                <a:cs typeface="Lato" charset="0"/>
              </a:rPr>
              <a:t>Post ”Friday Night at the ER”</a:t>
            </a:r>
          </a:p>
          <a:p>
            <a:pPr algn="ctr"/>
            <a:endParaRPr lang="en-US" sz="8800" b="1" dirty="0">
              <a:solidFill>
                <a:schemeClr val="bg1"/>
              </a:solidFill>
              <a:latin typeface="Lato" charset="0"/>
              <a:ea typeface="Lato" charset="0"/>
              <a:cs typeface="Lato" charset="0"/>
            </a:endParaRPr>
          </a:p>
          <a:p>
            <a:pPr algn="ctr"/>
            <a:r>
              <a:rPr lang="en-US" sz="8800" b="1" dirty="0">
                <a:solidFill>
                  <a:schemeClr val="bg1"/>
                </a:solidFill>
                <a:latin typeface="Lato" charset="0"/>
                <a:ea typeface="Lato" charset="0"/>
                <a:cs typeface="Lato" charset="0"/>
              </a:rPr>
              <a:t>Designing the “Patient Experience”</a:t>
            </a:r>
          </a:p>
        </p:txBody>
      </p:sp>
    </p:spTree>
    <p:extLst>
      <p:ext uri="{BB962C8B-B14F-4D97-AF65-F5344CB8AC3E}">
        <p14:creationId xmlns:p14="http://schemas.microsoft.com/office/powerpoint/2010/main" val="87753695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137861" y="2098311"/>
            <a:ext cx="7250703" cy="2308324"/>
          </a:xfrm>
          <a:prstGeom prst="rect">
            <a:avLst/>
          </a:prstGeom>
          <a:noFill/>
        </p:spPr>
        <p:txBody>
          <a:bodyPr wrap="none" rtlCol="0">
            <a:spAutoFit/>
          </a:bodyPr>
          <a:lstStyle/>
          <a:p>
            <a:r>
              <a:rPr lang="en-US" sz="7200" b="1" dirty="0">
                <a:solidFill>
                  <a:schemeClr val="tx2"/>
                </a:solidFill>
                <a:latin typeface="Lato Black" charset="0"/>
                <a:ea typeface="Lato Black" charset="0"/>
                <a:cs typeface="Lato Black" charset="0"/>
              </a:rPr>
              <a:t>Exercise 9</a:t>
            </a:r>
          </a:p>
          <a:p>
            <a:r>
              <a:rPr lang="en-US" sz="7200" b="1" dirty="0">
                <a:solidFill>
                  <a:schemeClr val="tx2"/>
                </a:solidFill>
                <a:latin typeface="Lato Black" charset="0"/>
                <a:ea typeface="Lato Black" charset="0"/>
                <a:cs typeface="Lato Black" charset="0"/>
              </a:rPr>
              <a:t>Build Something </a:t>
            </a:r>
          </a:p>
        </p:txBody>
      </p:sp>
      <p:sp>
        <p:nvSpPr>
          <p:cNvPr id="7" name="TextBox 6"/>
          <p:cNvSpPr txBox="1"/>
          <p:nvPr/>
        </p:nvSpPr>
        <p:spPr>
          <a:xfrm>
            <a:off x="2031363" y="4951847"/>
            <a:ext cx="9610511" cy="2806886"/>
          </a:xfrm>
          <a:prstGeom prst="rect">
            <a:avLst/>
          </a:prstGeom>
          <a:noFill/>
        </p:spPr>
        <p:txBody>
          <a:bodyPr wrap="square" lIns="219419" tIns="109710" rIns="219419" bIns="109710" rtlCol="0">
            <a:spAutoFit/>
          </a:bodyPr>
          <a:lstStyle/>
          <a:p>
            <a:r>
              <a:rPr lang="en-US" sz="2800" dirty="0">
                <a:latin typeface="Lato Light" charset="0"/>
                <a:ea typeface="Lato Light" charset="0"/>
                <a:cs typeface="Lato Light" charset="0"/>
              </a:rPr>
              <a:t>Discuss as a team the top ranked idea and determine the best way to build something that can be tested (cause you will be doing that next)</a:t>
            </a:r>
            <a:endParaRPr lang="en-US" sz="2800" b="1" u="sng" dirty="0">
              <a:latin typeface="Lato Light" charset="0"/>
              <a:ea typeface="Lato Light" charset="0"/>
              <a:cs typeface="Lato Light" charset="0"/>
            </a:endParaRPr>
          </a:p>
          <a:p>
            <a:endParaRPr lang="en-US" sz="2800" b="1" u="sng" dirty="0">
              <a:latin typeface="Lato Light" charset="0"/>
              <a:ea typeface="Lato Light" charset="0"/>
              <a:cs typeface="Lato Light" charset="0"/>
            </a:endParaRPr>
          </a:p>
          <a:p>
            <a:endParaRPr lang="en-US" sz="2800" b="1" u="sng" dirty="0">
              <a:latin typeface="Lato Light" charset="0"/>
              <a:ea typeface="Lato Light" charset="0"/>
              <a:cs typeface="Lato Light" charset="0"/>
            </a:endParaRPr>
          </a:p>
          <a:p>
            <a:r>
              <a:rPr lang="en-US" sz="2800" b="1" u="sng" dirty="0">
                <a:latin typeface="Lato Light" charset="0"/>
                <a:ea typeface="Lato Light" charset="0"/>
                <a:cs typeface="Lato Light" charset="0"/>
              </a:rPr>
              <a:t>30 Minutes</a:t>
            </a:r>
          </a:p>
        </p:txBody>
      </p:sp>
      <p:pic>
        <p:nvPicPr>
          <p:cNvPr id="4" name="Picture Placeholder 3">
            <a:extLst>
              <a:ext uri="{FF2B5EF4-FFF2-40B4-BE49-F238E27FC236}">
                <a16:creationId xmlns:a16="http://schemas.microsoft.com/office/drawing/2014/main" id="{13972B7E-F75A-5F45-ACDE-ACE400AF9C27}"/>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r="28658"/>
          <a:stretch/>
        </p:blipFill>
        <p:spPr>
          <a:xfrm>
            <a:off x="12710863" y="2768600"/>
            <a:ext cx="11555620" cy="7035799"/>
          </a:xfrm>
        </p:spPr>
      </p:pic>
    </p:spTree>
    <p:extLst>
      <p:ext uri="{BB962C8B-B14F-4D97-AF65-F5344CB8AC3E}">
        <p14:creationId xmlns:p14="http://schemas.microsoft.com/office/powerpoint/2010/main" val="3475702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F71615B4-39F5-3047-8A58-E88329729CF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0" y="3402038"/>
            <a:ext cx="10613571" cy="6911924"/>
          </a:xfrm>
        </p:spPr>
      </p:pic>
      <p:sp>
        <p:nvSpPr>
          <p:cNvPr id="5" name="TextBox 4"/>
          <p:cNvSpPr txBox="1"/>
          <p:nvPr/>
        </p:nvSpPr>
        <p:spPr>
          <a:xfrm>
            <a:off x="12664612" y="1964499"/>
            <a:ext cx="4953600" cy="2308324"/>
          </a:xfrm>
          <a:prstGeom prst="rect">
            <a:avLst/>
          </a:prstGeom>
          <a:noFill/>
        </p:spPr>
        <p:txBody>
          <a:bodyPr wrap="none" rtlCol="0">
            <a:spAutoFit/>
          </a:bodyPr>
          <a:lstStyle/>
          <a:p>
            <a:r>
              <a:rPr lang="en-US" sz="7200" b="1" dirty="0">
                <a:solidFill>
                  <a:schemeClr val="tx2"/>
                </a:solidFill>
                <a:latin typeface="Lato Black" charset="0"/>
                <a:ea typeface="Lato Black" charset="0"/>
                <a:cs typeface="Lato Black" charset="0"/>
              </a:rPr>
              <a:t>Exercise 11</a:t>
            </a:r>
          </a:p>
          <a:p>
            <a:r>
              <a:rPr lang="en-US" sz="7200" b="1" dirty="0">
                <a:solidFill>
                  <a:schemeClr val="tx2"/>
                </a:solidFill>
                <a:latin typeface="Lato Black" charset="0"/>
                <a:ea typeface="Lato Black" charset="0"/>
                <a:cs typeface="Lato Black" charset="0"/>
              </a:rPr>
              <a:t>Testing</a:t>
            </a:r>
          </a:p>
        </p:txBody>
      </p:sp>
      <p:sp>
        <p:nvSpPr>
          <p:cNvPr id="7" name="TextBox 6"/>
          <p:cNvSpPr txBox="1"/>
          <p:nvPr/>
        </p:nvSpPr>
        <p:spPr>
          <a:xfrm>
            <a:off x="12558114" y="4818035"/>
            <a:ext cx="9610511" cy="1945112"/>
          </a:xfrm>
          <a:prstGeom prst="rect">
            <a:avLst/>
          </a:prstGeom>
          <a:noFill/>
        </p:spPr>
        <p:txBody>
          <a:bodyPr wrap="square" lIns="219419" tIns="109710" rIns="219419" bIns="109710" rtlCol="0">
            <a:spAutoFit/>
          </a:bodyPr>
          <a:lstStyle/>
          <a:p>
            <a:r>
              <a:rPr lang="en-US" sz="2800" dirty="0">
                <a:latin typeface="Lato Light" charset="0"/>
                <a:ea typeface="Lato Light" charset="0"/>
                <a:cs typeface="Lato Light" charset="0"/>
              </a:rPr>
              <a:t>Using existing stakeholders to evaluate the ideas, test the solution. </a:t>
            </a:r>
          </a:p>
          <a:p>
            <a:endParaRPr lang="en-US" sz="2800" dirty="0">
              <a:latin typeface="Lato Light" charset="0"/>
              <a:ea typeface="Lato Light" charset="0"/>
              <a:cs typeface="Lato Light" charset="0"/>
            </a:endParaRPr>
          </a:p>
          <a:p>
            <a:r>
              <a:rPr lang="en-US" sz="2800" b="1" u="sng" dirty="0">
                <a:latin typeface="Lato Light" charset="0"/>
                <a:ea typeface="Lato Light" charset="0"/>
                <a:cs typeface="Lato Light" charset="0"/>
              </a:rPr>
              <a:t>20 Minutes</a:t>
            </a:r>
            <a:endParaRPr lang="en-US" sz="2800" dirty="0">
              <a:latin typeface="Lato Light" charset="0"/>
              <a:ea typeface="Lato Light" charset="0"/>
              <a:cs typeface="Lato Light" charset="0"/>
            </a:endParaRPr>
          </a:p>
        </p:txBody>
      </p:sp>
    </p:spTree>
    <p:extLst>
      <p:ext uri="{BB962C8B-B14F-4D97-AF65-F5344CB8AC3E}">
        <p14:creationId xmlns:p14="http://schemas.microsoft.com/office/powerpoint/2010/main" val="28091882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6F27FD9F-B4BD-714D-B336-31F8CF1460E4}"/>
              </a:ext>
            </a:extLst>
          </p:cNvPr>
          <p:cNvSpPr/>
          <p:nvPr/>
        </p:nvSpPr>
        <p:spPr>
          <a:xfrm>
            <a:off x="445478" y="1359877"/>
            <a:ext cx="5434034" cy="11887200"/>
          </a:xfrm>
          <a:prstGeom prst="roundRect">
            <a:avLst>
              <a:gd name="adj" fmla="val 739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95134162-67D2-0E4C-B0C3-49C0C4E7C8D1}"/>
              </a:ext>
            </a:extLst>
          </p:cNvPr>
          <p:cNvSpPr/>
          <p:nvPr/>
        </p:nvSpPr>
        <p:spPr>
          <a:xfrm>
            <a:off x="6314053" y="1359877"/>
            <a:ext cx="5434034" cy="11887200"/>
          </a:xfrm>
          <a:prstGeom prst="roundRect">
            <a:avLst>
              <a:gd name="adj" fmla="val 739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BCF7B52-F351-0B4C-A73A-0D82FA1C941C}"/>
              </a:ext>
            </a:extLst>
          </p:cNvPr>
          <p:cNvSpPr>
            <a:spLocks/>
          </p:cNvSpPr>
          <p:nvPr/>
        </p:nvSpPr>
        <p:spPr bwMode="auto">
          <a:xfrm>
            <a:off x="445477" y="183467"/>
            <a:ext cx="8459047" cy="98142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lnSpc>
                <a:spcPts val="8500"/>
              </a:lnSpc>
            </a:pPr>
            <a:r>
              <a:rPr lang="en-US" sz="6000" b="1" spc="500" dirty="0">
                <a:solidFill>
                  <a:schemeClr val="tx2"/>
                </a:solidFill>
                <a:latin typeface="Lato Black" charset="0"/>
                <a:ea typeface="Lato Black" charset="0"/>
                <a:cs typeface="Lato Black" charset="0"/>
                <a:sym typeface="Bebas Neue" charset="0"/>
              </a:rPr>
              <a:t>Exercise 11 –Testing</a:t>
            </a:r>
          </a:p>
        </p:txBody>
      </p:sp>
      <p:sp>
        <p:nvSpPr>
          <p:cNvPr id="4" name="TextBox 3">
            <a:extLst>
              <a:ext uri="{FF2B5EF4-FFF2-40B4-BE49-F238E27FC236}">
                <a16:creationId xmlns:a16="http://schemas.microsoft.com/office/drawing/2014/main" id="{B993A00D-B3B7-DE4B-AA4A-4B02574D539A}"/>
              </a:ext>
            </a:extLst>
          </p:cNvPr>
          <p:cNvSpPr txBox="1"/>
          <p:nvPr/>
        </p:nvSpPr>
        <p:spPr>
          <a:xfrm>
            <a:off x="956602" y="1828801"/>
            <a:ext cx="3102131" cy="646331"/>
          </a:xfrm>
          <a:prstGeom prst="rect">
            <a:avLst/>
          </a:prstGeom>
          <a:noFill/>
        </p:spPr>
        <p:txBody>
          <a:bodyPr wrap="none" rtlCol="0">
            <a:spAutoFit/>
          </a:bodyPr>
          <a:lstStyle/>
          <a:p>
            <a:r>
              <a:rPr lang="en-US" dirty="0"/>
              <a:t>What worked?</a:t>
            </a:r>
          </a:p>
        </p:txBody>
      </p:sp>
      <p:sp>
        <p:nvSpPr>
          <p:cNvPr id="5" name="TextBox 4">
            <a:extLst>
              <a:ext uri="{FF2B5EF4-FFF2-40B4-BE49-F238E27FC236}">
                <a16:creationId xmlns:a16="http://schemas.microsoft.com/office/drawing/2014/main" id="{20A5AA16-0583-A144-A80A-954CD5C4CFC2}"/>
              </a:ext>
            </a:extLst>
          </p:cNvPr>
          <p:cNvSpPr txBox="1"/>
          <p:nvPr/>
        </p:nvSpPr>
        <p:spPr>
          <a:xfrm>
            <a:off x="6782972" y="1828800"/>
            <a:ext cx="3850734" cy="646331"/>
          </a:xfrm>
          <a:prstGeom prst="rect">
            <a:avLst/>
          </a:prstGeom>
          <a:noFill/>
        </p:spPr>
        <p:txBody>
          <a:bodyPr wrap="none" rtlCol="0">
            <a:spAutoFit/>
          </a:bodyPr>
          <a:lstStyle/>
          <a:p>
            <a:r>
              <a:rPr lang="en-US" dirty="0"/>
              <a:t>What didn’t work?</a:t>
            </a:r>
          </a:p>
        </p:txBody>
      </p:sp>
      <p:sp>
        <p:nvSpPr>
          <p:cNvPr id="9" name="Rounded Rectangle 8">
            <a:extLst>
              <a:ext uri="{FF2B5EF4-FFF2-40B4-BE49-F238E27FC236}">
                <a16:creationId xmlns:a16="http://schemas.microsoft.com/office/drawing/2014/main" id="{A29838E8-3644-B942-8E13-EDCD414CF15C}"/>
              </a:ext>
            </a:extLst>
          </p:cNvPr>
          <p:cNvSpPr/>
          <p:nvPr/>
        </p:nvSpPr>
        <p:spPr>
          <a:xfrm>
            <a:off x="12171685" y="1371601"/>
            <a:ext cx="5434034" cy="11887200"/>
          </a:xfrm>
          <a:prstGeom prst="roundRect">
            <a:avLst>
              <a:gd name="adj" fmla="val 739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16C37594-512B-BA42-BAFF-723CDF5B17FE}"/>
              </a:ext>
            </a:extLst>
          </p:cNvPr>
          <p:cNvSpPr txBox="1"/>
          <p:nvPr/>
        </p:nvSpPr>
        <p:spPr>
          <a:xfrm>
            <a:off x="12640604" y="1840524"/>
            <a:ext cx="2531462" cy="646331"/>
          </a:xfrm>
          <a:prstGeom prst="rect">
            <a:avLst/>
          </a:prstGeom>
          <a:noFill/>
        </p:spPr>
        <p:txBody>
          <a:bodyPr wrap="none" rtlCol="0">
            <a:spAutoFit/>
          </a:bodyPr>
          <a:lstStyle/>
          <a:p>
            <a:r>
              <a:rPr lang="en-US" dirty="0"/>
              <a:t>Questions? </a:t>
            </a:r>
          </a:p>
        </p:txBody>
      </p:sp>
      <p:sp>
        <p:nvSpPr>
          <p:cNvPr id="11" name="Rounded Rectangle 10">
            <a:extLst>
              <a:ext uri="{FF2B5EF4-FFF2-40B4-BE49-F238E27FC236}">
                <a16:creationId xmlns:a16="http://schemas.microsoft.com/office/drawing/2014/main" id="{8D765579-9756-174F-9F33-6F6EBA447A35}"/>
              </a:ext>
            </a:extLst>
          </p:cNvPr>
          <p:cNvSpPr/>
          <p:nvPr/>
        </p:nvSpPr>
        <p:spPr>
          <a:xfrm>
            <a:off x="18116847" y="1406771"/>
            <a:ext cx="5434034" cy="11887200"/>
          </a:xfrm>
          <a:prstGeom prst="roundRect">
            <a:avLst>
              <a:gd name="adj" fmla="val 739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A6E5A194-8E0D-EE41-BE2E-41C17A176712}"/>
              </a:ext>
            </a:extLst>
          </p:cNvPr>
          <p:cNvSpPr txBox="1"/>
          <p:nvPr/>
        </p:nvSpPr>
        <p:spPr>
          <a:xfrm>
            <a:off x="18585766" y="1875694"/>
            <a:ext cx="2509020" cy="646331"/>
          </a:xfrm>
          <a:prstGeom prst="rect">
            <a:avLst/>
          </a:prstGeom>
          <a:noFill/>
        </p:spPr>
        <p:txBody>
          <a:bodyPr wrap="none" rtlCol="0">
            <a:spAutoFit/>
          </a:bodyPr>
          <a:lstStyle/>
          <a:p>
            <a:r>
              <a:rPr lang="en-US" dirty="0"/>
              <a:t>New ideas! </a:t>
            </a:r>
          </a:p>
        </p:txBody>
      </p:sp>
    </p:spTree>
    <p:extLst>
      <p:ext uri="{BB962C8B-B14F-4D97-AF65-F5344CB8AC3E}">
        <p14:creationId xmlns:p14="http://schemas.microsoft.com/office/powerpoint/2010/main" val="2050355729"/>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11149"/>
            <a:ext cx="24377650" cy="13716000"/>
          </a:xfrm>
          <a:prstGeom prst="rect">
            <a:avLst/>
          </a:prstGeom>
          <a:gradFill flip="none" rotWithShape="0">
            <a:gsLst>
              <a:gs pos="0">
                <a:srgbClr val="002452">
                  <a:alpha val="98000"/>
                </a:srgbClr>
              </a:gs>
              <a:gs pos="96000">
                <a:srgbClr val="002452">
                  <a:alpha val="76000"/>
                </a:srgbClr>
              </a:gs>
            </a:gsLst>
            <a:lin ang="3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ubtitle 2"/>
          <p:cNvSpPr txBox="1">
            <a:spLocks/>
          </p:cNvSpPr>
          <p:nvPr/>
        </p:nvSpPr>
        <p:spPr>
          <a:xfrm>
            <a:off x="10171588" y="7586603"/>
            <a:ext cx="4073236" cy="669865"/>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spc="300" dirty="0">
                <a:solidFill>
                  <a:schemeClr val="bg1"/>
                </a:solidFill>
                <a:latin typeface="Lato" charset="0"/>
                <a:ea typeface="Lato" charset="0"/>
                <a:cs typeface="Lato" charset="0"/>
              </a:rPr>
              <a:t>What Did You Learn?</a:t>
            </a:r>
          </a:p>
        </p:txBody>
      </p:sp>
      <p:sp>
        <p:nvSpPr>
          <p:cNvPr id="12" name="TextBox 11"/>
          <p:cNvSpPr txBox="1"/>
          <p:nvPr/>
        </p:nvSpPr>
        <p:spPr>
          <a:xfrm>
            <a:off x="7337057" y="5511813"/>
            <a:ext cx="9741770" cy="2246769"/>
          </a:xfrm>
          <a:prstGeom prst="rect">
            <a:avLst/>
          </a:prstGeom>
          <a:noFill/>
        </p:spPr>
        <p:txBody>
          <a:bodyPr wrap="none" rtlCol="0">
            <a:spAutoFit/>
          </a:bodyPr>
          <a:lstStyle/>
          <a:p>
            <a:pPr algn="ctr"/>
            <a:r>
              <a:rPr lang="en-US" sz="14000" b="1" dirty="0">
                <a:solidFill>
                  <a:schemeClr val="bg1"/>
                </a:solidFill>
                <a:latin typeface="Lato Bold" charset="0"/>
                <a:ea typeface="Lato Bold" charset="0"/>
                <a:cs typeface="Lato Bold" charset="0"/>
              </a:rPr>
              <a:t>The Debrief</a:t>
            </a:r>
          </a:p>
        </p:txBody>
      </p:sp>
      <p:grpSp>
        <p:nvGrpSpPr>
          <p:cNvPr id="14" name="Group 13"/>
          <p:cNvGrpSpPr/>
          <p:nvPr/>
        </p:nvGrpSpPr>
        <p:grpSpPr>
          <a:xfrm>
            <a:off x="7602884" y="4192858"/>
            <a:ext cx="9235455" cy="5374888"/>
            <a:chOff x="1558925" y="4192858"/>
            <a:chExt cx="9235455" cy="5374888"/>
          </a:xfrm>
        </p:grpSpPr>
        <p:cxnSp>
          <p:nvCxnSpPr>
            <p:cNvPr id="16" name="Straight Connector 15"/>
            <p:cNvCxnSpPr/>
            <p:nvPr/>
          </p:nvCxnSpPr>
          <p:spPr>
            <a:xfrm>
              <a:off x="1558925" y="9567746"/>
              <a:ext cx="923545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1558925" y="4192858"/>
              <a:ext cx="923545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4550667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0" y="0"/>
            <a:ext cx="24377650" cy="13716000"/>
          </a:xfrm>
          <a:prstGeom prst="rect">
            <a:avLst/>
          </a:prstGeom>
          <a:gradFill flip="none" rotWithShape="1">
            <a:gsLst>
              <a:gs pos="22000">
                <a:srgbClr val="001334">
                  <a:alpha val="75000"/>
                </a:srgbClr>
              </a:gs>
              <a:gs pos="88000">
                <a:srgbClr val="002060">
                  <a:alpha val="78000"/>
                </a:srgb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Placeholder 3">
            <a:extLst>
              <a:ext uri="{FF2B5EF4-FFF2-40B4-BE49-F238E27FC236}">
                <a16:creationId xmlns:a16="http://schemas.microsoft.com/office/drawing/2014/main" id="{7CD0D056-BCC3-7C46-974A-A34B217712B4}"/>
              </a:ext>
            </a:extLst>
          </p:cNvPr>
          <p:cNvPicPr>
            <a:picLocks noGrp="1" noChangeAspect="1"/>
          </p:cNvPicPr>
          <p:nvPr>
            <p:ph type="pic" sz="quarter" idx="13"/>
          </p:nvPr>
        </p:nvPicPr>
        <p:blipFill>
          <a:blip r:embed="rId3">
            <a:alphaModFix/>
            <a:extLst>
              <a:ext uri="{28A0092B-C50C-407E-A947-70E740481C1C}">
                <a14:useLocalDpi xmlns:a14="http://schemas.microsoft.com/office/drawing/2010/main" val="0"/>
              </a:ext>
            </a:extLst>
          </a:blip>
          <a:stretch>
            <a:fillRect/>
          </a:stretch>
        </p:blipFill>
        <p:spPr>
          <a:xfrm>
            <a:off x="0" y="0"/>
            <a:ext cx="24377650" cy="10817582"/>
          </a:xfrm>
        </p:spPr>
      </p:pic>
      <p:sp>
        <p:nvSpPr>
          <p:cNvPr id="19" name="TextBox 18"/>
          <p:cNvSpPr txBox="1"/>
          <p:nvPr/>
        </p:nvSpPr>
        <p:spPr>
          <a:xfrm>
            <a:off x="2261053" y="8278434"/>
            <a:ext cx="19855543" cy="5078295"/>
          </a:xfrm>
          <a:prstGeom prst="rect">
            <a:avLst/>
          </a:prstGeom>
          <a:solidFill>
            <a:schemeClr val="tx1">
              <a:lumMod val="20000"/>
              <a:lumOff val="80000"/>
              <a:alpha val="13000"/>
            </a:schemeClr>
          </a:solidFill>
        </p:spPr>
        <p:txBody>
          <a:bodyPr wrap="square" lIns="91422" tIns="45711" rIns="91422" bIns="45711" rtlCol="0">
            <a:spAutoFit/>
          </a:bodyPr>
          <a:lstStyle/>
          <a:p>
            <a:pPr algn="ctr"/>
            <a:r>
              <a:rPr lang="en-US" sz="7200" b="1" dirty="0">
                <a:solidFill>
                  <a:schemeClr val="bg1"/>
                </a:solidFill>
                <a:latin typeface="Lato" charset="0"/>
                <a:ea typeface="Lato" charset="0"/>
                <a:cs typeface="Lato" charset="0"/>
              </a:rPr>
              <a:t>Todays Objectives</a:t>
            </a:r>
          </a:p>
          <a:p>
            <a:pPr algn="ctr"/>
            <a:endParaRPr lang="en-US" sz="7200" b="1" dirty="0">
              <a:solidFill>
                <a:schemeClr val="bg1"/>
              </a:solidFill>
              <a:latin typeface="Lato" charset="0"/>
              <a:ea typeface="Lato" charset="0"/>
              <a:cs typeface="Lato" charset="0"/>
            </a:endParaRPr>
          </a:p>
          <a:p>
            <a:pPr marL="1143000" indent="-1143000">
              <a:buFont typeface="Arial" panose="020B0604020202020204" pitchFamily="34" charset="0"/>
              <a:buChar char="•"/>
            </a:pPr>
            <a:r>
              <a:rPr lang="en-US" sz="6000" b="1" dirty="0">
                <a:solidFill>
                  <a:schemeClr val="bg1"/>
                </a:solidFill>
                <a:latin typeface="Lato" charset="0"/>
                <a:ea typeface="Lato" charset="0"/>
                <a:cs typeface="Lato" charset="0"/>
              </a:rPr>
              <a:t>Experience ‘Design Thinking’ in action</a:t>
            </a:r>
          </a:p>
          <a:p>
            <a:pPr marL="1143000" indent="-1143000">
              <a:buFont typeface="Arial" panose="020B0604020202020204" pitchFamily="34" charset="0"/>
              <a:buChar char="•"/>
            </a:pPr>
            <a:r>
              <a:rPr lang="en-US" sz="6000" b="1" dirty="0">
                <a:solidFill>
                  <a:schemeClr val="bg1"/>
                </a:solidFill>
                <a:latin typeface="Lato" charset="0"/>
                <a:ea typeface="Lato" charset="0"/>
                <a:cs typeface="Lato" charset="0"/>
              </a:rPr>
              <a:t>Practice techniques to get a feel for the process</a:t>
            </a:r>
          </a:p>
          <a:p>
            <a:pPr marL="1143000" indent="-1143000">
              <a:buFont typeface="Arial" panose="020B0604020202020204" pitchFamily="34" charset="0"/>
              <a:buChar char="•"/>
            </a:pPr>
            <a:r>
              <a:rPr lang="en-US" sz="6000" b="1" dirty="0">
                <a:solidFill>
                  <a:schemeClr val="bg1"/>
                </a:solidFill>
                <a:latin typeface="Lato" charset="0"/>
                <a:ea typeface="Lato" charset="0"/>
                <a:cs typeface="Lato" charset="0"/>
              </a:rPr>
              <a:t>Provide a basis of knowledge to build, grow and learn</a:t>
            </a:r>
            <a:endParaRPr lang="en-US" sz="7200" b="1" dirty="0">
              <a:solidFill>
                <a:schemeClr val="bg1"/>
              </a:solidFill>
              <a:latin typeface="Lato" charset="0"/>
              <a:ea typeface="Lato" charset="0"/>
              <a:cs typeface="Lato" charset="0"/>
            </a:endParaRPr>
          </a:p>
        </p:txBody>
      </p:sp>
    </p:spTree>
    <p:extLst>
      <p:ext uri="{BB962C8B-B14F-4D97-AF65-F5344CB8AC3E}">
        <p14:creationId xmlns:p14="http://schemas.microsoft.com/office/powerpoint/2010/main" val="244647315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137861" y="2098311"/>
            <a:ext cx="10615407" cy="2308324"/>
          </a:xfrm>
          <a:prstGeom prst="rect">
            <a:avLst/>
          </a:prstGeom>
          <a:noFill/>
        </p:spPr>
        <p:txBody>
          <a:bodyPr wrap="none" rtlCol="0">
            <a:spAutoFit/>
          </a:bodyPr>
          <a:lstStyle/>
          <a:p>
            <a:r>
              <a:rPr lang="en-US" sz="7200" b="1" dirty="0">
                <a:solidFill>
                  <a:schemeClr val="tx2"/>
                </a:solidFill>
                <a:latin typeface="Lato Black" charset="0"/>
                <a:ea typeface="Lato Black" charset="0"/>
                <a:cs typeface="Lato Black" charset="0"/>
              </a:rPr>
              <a:t>Exercise 1</a:t>
            </a:r>
          </a:p>
          <a:p>
            <a:r>
              <a:rPr lang="en-US" sz="7200" b="1" dirty="0">
                <a:solidFill>
                  <a:schemeClr val="tx2"/>
                </a:solidFill>
                <a:latin typeface="Lato Black" charset="0"/>
                <a:ea typeface="Lato Black" charset="0"/>
                <a:cs typeface="Lato Black" charset="0"/>
              </a:rPr>
              <a:t>The ”Patient Experience”</a:t>
            </a:r>
          </a:p>
        </p:txBody>
      </p:sp>
      <p:sp>
        <p:nvSpPr>
          <p:cNvPr id="7" name="TextBox 6"/>
          <p:cNvSpPr txBox="1"/>
          <p:nvPr/>
        </p:nvSpPr>
        <p:spPr>
          <a:xfrm>
            <a:off x="2031363" y="4951847"/>
            <a:ext cx="9610511" cy="1945112"/>
          </a:xfrm>
          <a:prstGeom prst="rect">
            <a:avLst/>
          </a:prstGeom>
          <a:noFill/>
        </p:spPr>
        <p:txBody>
          <a:bodyPr wrap="square" lIns="219419" tIns="109710" rIns="219419" bIns="109710" rtlCol="0">
            <a:spAutoFit/>
          </a:bodyPr>
          <a:lstStyle/>
          <a:p>
            <a:r>
              <a:rPr lang="en-US" sz="2800" dirty="0">
                <a:latin typeface="Lato Light" charset="0"/>
                <a:ea typeface="Lato Light" charset="0"/>
                <a:cs typeface="Lato Light" charset="0"/>
              </a:rPr>
              <a:t>Design a new “Patient” experience for the ER. Focus on </a:t>
            </a:r>
            <a:r>
              <a:rPr lang="en-US" sz="2800" b="1" dirty="0">
                <a:latin typeface="Lato Light" charset="0"/>
                <a:ea typeface="Lato Light" charset="0"/>
                <a:cs typeface="Lato Light" charset="0"/>
              </a:rPr>
              <a:t>ONE</a:t>
            </a:r>
            <a:r>
              <a:rPr lang="en-US" sz="2800" dirty="0">
                <a:latin typeface="Lato Light" charset="0"/>
                <a:ea typeface="Lato Light" charset="0"/>
                <a:cs typeface="Lato Light" charset="0"/>
              </a:rPr>
              <a:t> (1) problem you feel will have a major impact.</a:t>
            </a:r>
          </a:p>
          <a:p>
            <a:endParaRPr lang="en-US" sz="2800" dirty="0">
              <a:latin typeface="Lato Light" charset="0"/>
              <a:ea typeface="Lato Light" charset="0"/>
              <a:cs typeface="Lato Light" charset="0"/>
            </a:endParaRPr>
          </a:p>
          <a:p>
            <a:r>
              <a:rPr lang="en-US" sz="2800" b="1" u="sng" dirty="0">
                <a:latin typeface="Lato Light" charset="0"/>
                <a:ea typeface="Lato Light" charset="0"/>
                <a:cs typeface="Lato Light" charset="0"/>
              </a:rPr>
              <a:t>10 Minutes</a:t>
            </a:r>
          </a:p>
        </p:txBody>
      </p:sp>
      <p:pic>
        <p:nvPicPr>
          <p:cNvPr id="8" name="Picture Placeholder 17">
            <a:extLst>
              <a:ext uri="{FF2B5EF4-FFF2-40B4-BE49-F238E27FC236}">
                <a16:creationId xmlns:a16="http://schemas.microsoft.com/office/drawing/2014/main" id="{0A863529-5DFD-6A48-B29A-3631E7E497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50322" y="305180"/>
            <a:ext cx="8009317" cy="3586261"/>
          </a:xfrm>
          <a:prstGeom prst="rect">
            <a:avLst/>
          </a:prstGeom>
        </p:spPr>
      </p:pic>
      <p:pic>
        <p:nvPicPr>
          <p:cNvPr id="9" name="Picture Placeholder 13">
            <a:extLst>
              <a:ext uri="{FF2B5EF4-FFF2-40B4-BE49-F238E27FC236}">
                <a16:creationId xmlns:a16="http://schemas.microsoft.com/office/drawing/2014/main" id="{3A7CCB36-D083-A344-9947-A61A9EBCD0E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850322" y="5640299"/>
            <a:ext cx="7743585" cy="5928681"/>
          </a:xfrm>
          <a:prstGeom prst="rect">
            <a:avLst/>
          </a:prstGeom>
        </p:spPr>
      </p:pic>
      <p:pic>
        <p:nvPicPr>
          <p:cNvPr id="10" name="Picture Placeholder 15">
            <a:extLst>
              <a:ext uri="{FF2B5EF4-FFF2-40B4-BE49-F238E27FC236}">
                <a16:creationId xmlns:a16="http://schemas.microsoft.com/office/drawing/2014/main" id="{43A1D345-8644-994B-8EF4-B65B045279E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400596" y="2489020"/>
            <a:ext cx="5977054" cy="3931780"/>
          </a:xfrm>
          <a:prstGeom prst="rect">
            <a:avLst/>
          </a:prstGeom>
        </p:spPr>
      </p:pic>
      <p:pic>
        <p:nvPicPr>
          <p:cNvPr id="11" name="Picture Placeholder 10">
            <a:extLst>
              <a:ext uri="{FF2B5EF4-FFF2-40B4-BE49-F238E27FC236}">
                <a16:creationId xmlns:a16="http://schemas.microsoft.com/office/drawing/2014/main" id="{A111F41C-1AEC-A34A-AF4A-613A1351922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326708" y="9146607"/>
            <a:ext cx="7050942" cy="4001886"/>
          </a:xfrm>
          <a:prstGeom prst="rect">
            <a:avLst/>
          </a:prstGeom>
        </p:spPr>
      </p:pic>
    </p:spTree>
    <p:extLst>
      <p:ext uri="{BB962C8B-B14F-4D97-AF65-F5344CB8AC3E}">
        <p14:creationId xmlns:p14="http://schemas.microsoft.com/office/powerpoint/2010/main" val="35856482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6F27FD9F-B4BD-714D-B336-31F8CF1460E4}"/>
              </a:ext>
            </a:extLst>
          </p:cNvPr>
          <p:cNvSpPr/>
          <p:nvPr/>
        </p:nvSpPr>
        <p:spPr>
          <a:xfrm>
            <a:off x="445477" y="1359877"/>
            <a:ext cx="23493046" cy="11887200"/>
          </a:xfrm>
          <a:prstGeom prst="roundRect">
            <a:avLst>
              <a:gd name="adj" fmla="val 739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BCF7B52-F351-0B4C-A73A-0D82FA1C941C}"/>
              </a:ext>
            </a:extLst>
          </p:cNvPr>
          <p:cNvSpPr>
            <a:spLocks/>
          </p:cNvSpPr>
          <p:nvPr/>
        </p:nvSpPr>
        <p:spPr bwMode="auto">
          <a:xfrm>
            <a:off x="445477" y="183467"/>
            <a:ext cx="9239709" cy="98142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lnSpc>
                <a:spcPts val="8500"/>
              </a:lnSpc>
            </a:pPr>
            <a:r>
              <a:rPr lang="en-US" sz="6000" b="1" spc="500" dirty="0">
                <a:solidFill>
                  <a:schemeClr val="tx2"/>
                </a:solidFill>
                <a:latin typeface="Lato Black" charset="0"/>
                <a:ea typeface="Lato Black" charset="0"/>
                <a:cs typeface="Lato Black" charset="0"/>
                <a:sym typeface="Bebas Neue" charset="0"/>
              </a:rPr>
              <a:t>Exercise 1- Worksheet</a:t>
            </a:r>
          </a:p>
        </p:txBody>
      </p:sp>
    </p:spTree>
    <p:extLst>
      <p:ext uri="{BB962C8B-B14F-4D97-AF65-F5344CB8AC3E}">
        <p14:creationId xmlns:p14="http://schemas.microsoft.com/office/powerpoint/2010/main" val="1555050834"/>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0"/>
            <a:ext cx="24377651" cy="13716000"/>
          </a:xfrm>
          <a:prstGeom prst="rect">
            <a:avLst/>
          </a:prstGeom>
          <a:solidFill>
            <a:schemeClr val="accent6">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Placeholder 3">
            <a:extLst>
              <a:ext uri="{FF2B5EF4-FFF2-40B4-BE49-F238E27FC236}">
                <a16:creationId xmlns:a16="http://schemas.microsoft.com/office/drawing/2014/main" id="{D052F928-C309-D14F-AC4B-4E883741A4FD}"/>
              </a:ext>
            </a:extLst>
          </p:cNvPr>
          <p:cNvPicPr>
            <a:picLocks noGrp="1" noChangeAspect="1"/>
          </p:cNvPicPr>
          <p:nvPr>
            <p:ph type="pic" sz="quarter" idx="13"/>
          </p:nvPr>
        </p:nvPicPr>
        <p:blipFill>
          <a:blip r:embed="rId3">
            <a:alphaModFix amt="20000"/>
            <a:extLst>
              <a:ext uri="{28A0092B-C50C-407E-A947-70E740481C1C}">
                <a14:useLocalDpi xmlns:a14="http://schemas.microsoft.com/office/drawing/2010/main" val="0"/>
              </a:ext>
            </a:extLst>
          </a:blip>
          <a:srcRect t="10746" b="10746"/>
          <a:stretch>
            <a:fillRect/>
          </a:stretch>
        </p:blipFill>
        <p:spPr>
          <a:xfrm>
            <a:off x="0" y="0"/>
            <a:ext cx="24377650" cy="13716000"/>
          </a:xfrm>
        </p:spPr>
      </p:pic>
      <p:sp>
        <p:nvSpPr>
          <p:cNvPr id="13" name="TextBox 12"/>
          <p:cNvSpPr txBox="1"/>
          <p:nvPr/>
        </p:nvSpPr>
        <p:spPr>
          <a:xfrm>
            <a:off x="2180492" y="4768491"/>
            <a:ext cx="19554093" cy="1785169"/>
          </a:xfrm>
          <a:prstGeom prst="rect">
            <a:avLst/>
          </a:prstGeom>
          <a:noFill/>
        </p:spPr>
        <p:txBody>
          <a:bodyPr wrap="square" rtlCol="0">
            <a:spAutoFit/>
          </a:bodyPr>
          <a:lstStyle/>
          <a:p>
            <a:pPr algn="ctr">
              <a:lnSpc>
                <a:spcPts val="13000"/>
              </a:lnSpc>
            </a:pPr>
            <a:r>
              <a:rPr lang="en-US" sz="16200" b="1" dirty="0">
                <a:solidFill>
                  <a:schemeClr val="bg2"/>
                </a:solidFill>
                <a:latin typeface="Lato" charset="0"/>
                <a:ea typeface="Lato" charset="0"/>
                <a:cs typeface="Lato" charset="0"/>
              </a:rPr>
              <a:t>The</a:t>
            </a:r>
            <a:r>
              <a:rPr lang="en-US" sz="16200" b="1" dirty="0">
                <a:solidFill>
                  <a:schemeClr val="accent3"/>
                </a:solidFill>
                <a:latin typeface="Lato" charset="0"/>
                <a:ea typeface="Lato" charset="0"/>
                <a:cs typeface="Lato" charset="0"/>
              </a:rPr>
              <a:t> FALSE </a:t>
            </a:r>
            <a:r>
              <a:rPr lang="en-US" sz="16200" b="1" dirty="0">
                <a:solidFill>
                  <a:schemeClr val="bg2"/>
                </a:solidFill>
                <a:latin typeface="Lato" charset="0"/>
                <a:ea typeface="Lato" charset="0"/>
                <a:cs typeface="Lato" charset="0"/>
              </a:rPr>
              <a:t>START</a:t>
            </a:r>
            <a:endParaRPr lang="en-US" sz="16200" b="1" dirty="0">
              <a:solidFill>
                <a:schemeClr val="bg1"/>
              </a:solidFill>
              <a:latin typeface="Lato" charset="0"/>
              <a:ea typeface="Lato" charset="0"/>
              <a:cs typeface="Lato" charset="0"/>
            </a:endParaRPr>
          </a:p>
        </p:txBody>
      </p:sp>
      <p:sp>
        <p:nvSpPr>
          <p:cNvPr id="14" name="TextBox 13"/>
          <p:cNvSpPr txBox="1"/>
          <p:nvPr/>
        </p:nvSpPr>
        <p:spPr>
          <a:xfrm>
            <a:off x="4388385" y="6718691"/>
            <a:ext cx="15661508" cy="1452669"/>
          </a:xfrm>
          <a:prstGeom prst="rect">
            <a:avLst/>
          </a:prstGeom>
          <a:noFill/>
        </p:spPr>
        <p:txBody>
          <a:bodyPr wrap="square" lIns="219419" tIns="109710" rIns="219419" bIns="109710" rtlCol="0">
            <a:spAutoFit/>
          </a:bodyPr>
          <a:lstStyle/>
          <a:p>
            <a:pPr algn="ctr"/>
            <a:r>
              <a:rPr lang="en-US" sz="4000" dirty="0">
                <a:solidFill>
                  <a:schemeClr val="bg1"/>
                </a:solidFill>
                <a:latin typeface="Lato Light" charset="0"/>
                <a:ea typeface="Lato Light" charset="0"/>
                <a:cs typeface="Lato Light" charset="0"/>
              </a:rPr>
              <a:t>When an organization designs solutions with insufficient understanding of the problem domain.</a:t>
            </a:r>
          </a:p>
        </p:txBody>
      </p:sp>
    </p:spTree>
    <p:extLst>
      <p:ext uri="{BB962C8B-B14F-4D97-AF65-F5344CB8AC3E}">
        <p14:creationId xmlns:p14="http://schemas.microsoft.com/office/powerpoint/2010/main" val="371750985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extBox 41"/>
          <p:cNvSpPr txBox="1"/>
          <p:nvPr/>
        </p:nvSpPr>
        <p:spPr>
          <a:xfrm>
            <a:off x="7782842" y="483017"/>
            <a:ext cx="8811991" cy="1446532"/>
          </a:xfrm>
          <a:prstGeom prst="rect">
            <a:avLst/>
          </a:prstGeom>
          <a:noFill/>
        </p:spPr>
        <p:txBody>
          <a:bodyPr wrap="none" lIns="91422" tIns="45711" rIns="91422" bIns="45711" rtlCol="0">
            <a:spAutoFit/>
          </a:bodyPr>
          <a:lstStyle/>
          <a:p>
            <a:pPr algn="ctr"/>
            <a:r>
              <a:rPr lang="en-US" sz="8800" b="1" dirty="0">
                <a:solidFill>
                  <a:schemeClr val="tx2"/>
                </a:solidFill>
                <a:latin typeface="Lato" charset="0"/>
                <a:ea typeface="Lato" charset="0"/>
                <a:cs typeface="Lato" charset="0"/>
              </a:rPr>
              <a:t>Design Thinking?</a:t>
            </a:r>
            <a:endParaRPr lang="id-ID" sz="8800" b="1" dirty="0">
              <a:solidFill>
                <a:schemeClr val="tx2"/>
              </a:solidFill>
              <a:latin typeface="Lato" charset="0"/>
              <a:ea typeface="Lato" charset="0"/>
              <a:cs typeface="Lato" charset="0"/>
            </a:endParaRPr>
          </a:p>
        </p:txBody>
      </p:sp>
      <p:sp>
        <p:nvSpPr>
          <p:cNvPr id="43" name="Rectangle 42"/>
          <p:cNvSpPr/>
          <p:nvPr/>
        </p:nvSpPr>
        <p:spPr>
          <a:xfrm>
            <a:off x="11412306" y="293958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Lato Light" charset="0"/>
            </a:endParaRPr>
          </a:p>
        </p:txBody>
      </p:sp>
      <p:sp>
        <p:nvSpPr>
          <p:cNvPr id="44" name="Subtitle 2"/>
          <p:cNvSpPr txBox="1">
            <a:spLocks/>
          </p:cNvSpPr>
          <p:nvPr/>
        </p:nvSpPr>
        <p:spPr>
          <a:xfrm>
            <a:off x="11034418" y="2103754"/>
            <a:ext cx="2350007" cy="733665"/>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solidFill>
                  <a:schemeClr val="accent1"/>
                </a:solidFill>
                <a:latin typeface="Lato Light"/>
                <a:cs typeface="Lato Light"/>
              </a:rPr>
              <a:t>Learn how!</a:t>
            </a:r>
          </a:p>
        </p:txBody>
      </p:sp>
      <p:grpSp>
        <p:nvGrpSpPr>
          <p:cNvPr id="3" name="Group 2">
            <a:extLst>
              <a:ext uri="{FF2B5EF4-FFF2-40B4-BE49-F238E27FC236}">
                <a16:creationId xmlns:a16="http://schemas.microsoft.com/office/drawing/2014/main" id="{1074B80C-EDB0-CD43-B1F4-53EA611C57EA}"/>
              </a:ext>
            </a:extLst>
          </p:cNvPr>
          <p:cNvGrpSpPr/>
          <p:nvPr/>
        </p:nvGrpSpPr>
        <p:grpSpPr>
          <a:xfrm>
            <a:off x="10048612" y="4479177"/>
            <a:ext cx="4418225" cy="3224969"/>
            <a:chOff x="10721683" y="4479177"/>
            <a:chExt cx="4418225" cy="3224969"/>
          </a:xfrm>
        </p:grpSpPr>
        <p:sp>
          <p:nvSpPr>
            <p:cNvPr id="47" name="Rectangle 46"/>
            <p:cNvSpPr/>
            <p:nvPr/>
          </p:nvSpPr>
          <p:spPr>
            <a:xfrm>
              <a:off x="10810891" y="5326218"/>
              <a:ext cx="4004442" cy="25224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10721683" y="4479177"/>
              <a:ext cx="2000869" cy="707886"/>
            </a:xfrm>
            <a:prstGeom prst="rect">
              <a:avLst/>
            </a:prstGeom>
            <a:noFill/>
          </p:spPr>
          <p:txBody>
            <a:bodyPr wrap="none" rtlCol="0">
              <a:spAutoFit/>
            </a:bodyPr>
            <a:lstStyle/>
            <a:p>
              <a:r>
                <a:rPr lang="en-US" sz="4000" dirty="0">
                  <a:solidFill>
                    <a:schemeClr val="tx2"/>
                  </a:solidFill>
                  <a:latin typeface="Lato Black" charset="0"/>
                  <a:ea typeface="Lato Black" charset="0"/>
                  <a:cs typeface="Lato Black" charset="0"/>
                </a:rPr>
                <a:t>IDEATE</a:t>
              </a:r>
            </a:p>
          </p:txBody>
        </p:sp>
        <p:sp>
          <p:nvSpPr>
            <p:cNvPr id="68" name="TextBox 67"/>
            <p:cNvSpPr txBox="1"/>
            <p:nvPr/>
          </p:nvSpPr>
          <p:spPr>
            <a:xfrm>
              <a:off x="10810891" y="5622679"/>
              <a:ext cx="4329017" cy="2081467"/>
            </a:xfrm>
            <a:prstGeom prst="rect">
              <a:avLst/>
            </a:prstGeom>
            <a:noFill/>
          </p:spPr>
          <p:txBody>
            <a:bodyPr wrap="square" rtlCol="0">
              <a:spAutoFit/>
            </a:bodyPr>
            <a:lstStyle/>
            <a:p>
              <a:pPr>
                <a:lnSpc>
                  <a:spcPts val="4040"/>
                </a:lnSpc>
              </a:pPr>
              <a:r>
                <a:rPr lang="en-US" sz="2400" dirty="0">
                  <a:latin typeface="Lato Light" charset="0"/>
                  <a:ea typeface="Lato Light" charset="0"/>
                  <a:cs typeface="Lato Light" charset="0"/>
                </a:rPr>
                <a:t>Transition from understanding the problem, to creating solutions. Driven by “how might we…”</a:t>
              </a:r>
            </a:p>
          </p:txBody>
        </p:sp>
      </p:grpSp>
      <p:grpSp>
        <p:nvGrpSpPr>
          <p:cNvPr id="5" name="Group 4">
            <a:extLst>
              <a:ext uri="{FF2B5EF4-FFF2-40B4-BE49-F238E27FC236}">
                <a16:creationId xmlns:a16="http://schemas.microsoft.com/office/drawing/2014/main" id="{204C1FC8-2D0D-C743-8350-FB14AA42CC80}"/>
              </a:ext>
            </a:extLst>
          </p:cNvPr>
          <p:cNvGrpSpPr/>
          <p:nvPr/>
        </p:nvGrpSpPr>
        <p:grpSpPr>
          <a:xfrm>
            <a:off x="14883064" y="6261056"/>
            <a:ext cx="4489180" cy="2193104"/>
            <a:chOff x="15861242" y="6261056"/>
            <a:chExt cx="4489180" cy="2193104"/>
          </a:xfrm>
        </p:grpSpPr>
        <p:sp>
          <p:nvSpPr>
            <p:cNvPr id="48" name="Rectangle 47"/>
            <p:cNvSpPr/>
            <p:nvPr/>
          </p:nvSpPr>
          <p:spPr>
            <a:xfrm>
              <a:off x="15950450" y="7123596"/>
              <a:ext cx="4004442" cy="25224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TextBox 62"/>
            <p:cNvSpPr txBox="1"/>
            <p:nvPr/>
          </p:nvSpPr>
          <p:spPr>
            <a:xfrm>
              <a:off x="15861242" y="6261056"/>
              <a:ext cx="3273653" cy="707886"/>
            </a:xfrm>
            <a:prstGeom prst="rect">
              <a:avLst/>
            </a:prstGeom>
            <a:noFill/>
          </p:spPr>
          <p:txBody>
            <a:bodyPr wrap="none" rtlCol="0">
              <a:spAutoFit/>
            </a:bodyPr>
            <a:lstStyle/>
            <a:p>
              <a:r>
                <a:rPr lang="en-US" sz="4000" dirty="0">
                  <a:solidFill>
                    <a:schemeClr val="tx2"/>
                  </a:solidFill>
                  <a:latin typeface="Lato Black" charset="0"/>
                  <a:ea typeface="Lato Black" charset="0"/>
                  <a:cs typeface="Lato Black" charset="0"/>
                </a:rPr>
                <a:t>PROTOTYPE</a:t>
              </a:r>
            </a:p>
          </p:txBody>
        </p:sp>
        <p:sp>
          <p:nvSpPr>
            <p:cNvPr id="72" name="TextBox 71"/>
            <p:cNvSpPr txBox="1"/>
            <p:nvPr/>
          </p:nvSpPr>
          <p:spPr>
            <a:xfrm>
              <a:off x="16021405" y="7398615"/>
              <a:ext cx="4329017" cy="1055545"/>
            </a:xfrm>
            <a:prstGeom prst="rect">
              <a:avLst/>
            </a:prstGeom>
            <a:noFill/>
          </p:spPr>
          <p:txBody>
            <a:bodyPr wrap="square" rtlCol="0">
              <a:spAutoFit/>
            </a:bodyPr>
            <a:lstStyle/>
            <a:p>
              <a:pPr>
                <a:lnSpc>
                  <a:spcPts val="4040"/>
                </a:lnSpc>
              </a:pPr>
              <a:r>
                <a:rPr lang="en-US" sz="2400" dirty="0">
                  <a:latin typeface="Lato Light" charset="0"/>
                  <a:ea typeface="Lato Light" charset="0"/>
                  <a:cs typeface="Lato Light" charset="0"/>
                </a:rPr>
                <a:t>Build to think deeply and start a conversation. </a:t>
              </a:r>
            </a:p>
          </p:txBody>
        </p:sp>
      </p:grpSp>
      <p:grpSp>
        <p:nvGrpSpPr>
          <p:cNvPr id="6" name="Group 5">
            <a:extLst>
              <a:ext uri="{FF2B5EF4-FFF2-40B4-BE49-F238E27FC236}">
                <a16:creationId xmlns:a16="http://schemas.microsoft.com/office/drawing/2014/main" id="{941736D2-7041-C54B-9605-11BD1F89E4F6}"/>
              </a:ext>
            </a:extLst>
          </p:cNvPr>
          <p:cNvGrpSpPr/>
          <p:nvPr/>
        </p:nvGrpSpPr>
        <p:grpSpPr>
          <a:xfrm>
            <a:off x="442565" y="4501479"/>
            <a:ext cx="4351319" cy="2689706"/>
            <a:chOff x="442565" y="4501479"/>
            <a:chExt cx="4351319" cy="2689706"/>
          </a:xfrm>
        </p:grpSpPr>
        <p:sp>
          <p:nvSpPr>
            <p:cNvPr id="45" name="Rectangle 44"/>
            <p:cNvSpPr/>
            <p:nvPr/>
          </p:nvSpPr>
          <p:spPr>
            <a:xfrm>
              <a:off x="531773" y="5328772"/>
              <a:ext cx="4004442" cy="252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p:cNvSpPr txBox="1"/>
            <p:nvPr/>
          </p:nvSpPr>
          <p:spPr>
            <a:xfrm>
              <a:off x="442565" y="4501479"/>
              <a:ext cx="3140603" cy="707886"/>
            </a:xfrm>
            <a:prstGeom prst="rect">
              <a:avLst/>
            </a:prstGeom>
            <a:noFill/>
          </p:spPr>
          <p:txBody>
            <a:bodyPr wrap="none" rtlCol="0">
              <a:spAutoFit/>
            </a:bodyPr>
            <a:lstStyle/>
            <a:p>
              <a:r>
                <a:rPr lang="en-US" sz="4000" dirty="0">
                  <a:solidFill>
                    <a:schemeClr val="tx2"/>
                  </a:solidFill>
                  <a:latin typeface="Lato Black" charset="0"/>
                  <a:ea typeface="Lato Black" charset="0"/>
                  <a:cs typeface="Lato Black" charset="0"/>
                </a:rPr>
                <a:t>EMPATHIZE</a:t>
              </a:r>
            </a:p>
          </p:txBody>
        </p:sp>
        <p:sp>
          <p:nvSpPr>
            <p:cNvPr id="73" name="TextBox 72"/>
            <p:cNvSpPr txBox="1"/>
            <p:nvPr/>
          </p:nvSpPr>
          <p:spPr>
            <a:xfrm>
              <a:off x="464867" y="5622679"/>
              <a:ext cx="4329017" cy="1568506"/>
            </a:xfrm>
            <a:prstGeom prst="rect">
              <a:avLst/>
            </a:prstGeom>
            <a:noFill/>
          </p:spPr>
          <p:txBody>
            <a:bodyPr wrap="square" rtlCol="0">
              <a:spAutoFit/>
            </a:bodyPr>
            <a:lstStyle/>
            <a:p>
              <a:pPr>
                <a:lnSpc>
                  <a:spcPts val="4040"/>
                </a:lnSpc>
              </a:pPr>
              <a:r>
                <a:rPr lang="en-US" sz="2400" dirty="0">
                  <a:latin typeface="Lato Light" charset="0"/>
                  <a:ea typeface="Lato Light" charset="0"/>
                  <a:cs typeface="Lato Light" charset="0"/>
                </a:rPr>
                <a:t>Observe, engage, and immerse in the problem in order to understand.</a:t>
              </a:r>
            </a:p>
          </p:txBody>
        </p:sp>
      </p:grpSp>
      <p:grpSp>
        <p:nvGrpSpPr>
          <p:cNvPr id="2" name="Group 1">
            <a:extLst>
              <a:ext uri="{FF2B5EF4-FFF2-40B4-BE49-F238E27FC236}">
                <a16:creationId xmlns:a16="http://schemas.microsoft.com/office/drawing/2014/main" id="{97DEABF8-5BD2-E24B-A016-5EBCF9801444}"/>
              </a:ext>
            </a:extLst>
          </p:cNvPr>
          <p:cNvGrpSpPr/>
          <p:nvPr/>
        </p:nvGrpSpPr>
        <p:grpSpPr>
          <a:xfrm>
            <a:off x="5210111" y="6261056"/>
            <a:ext cx="4422274" cy="2193104"/>
            <a:chOff x="5582124" y="6261056"/>
            <a:chExt cx="4422274" cy="2193104"/>
          </a:xfrm>
        </p:grpSpPr>
        <p:sp>
          <p:nvSpPr>
            <p:cNvPr id="46" name="Rectangle 45"/>
            <p:cNvSpPr/>
            <p:nvPr/>
          </p:nvSpPr>
          <p:spPr>
            <a:xfrm>
              <a:off x="5671332" y="7147329"/>
              <a:ext cx="4004442" cy="2522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p:cNvSpPr txBox="1"/>
            <p:nvPr/>
          </p:nvSpPr>
          <p:spPr>
            <a:xfrm>
              <a:off x="5582124" y="6261056"/>
              <a:ext cx="2012089" cy="707886"/>
            </a:xfrm>
            <a:prstGeom prst="rect">
              <a:avLst/>
            </a:prstGeom>
            <a:noFill/>
          </p:spPr>
          <p:txBody>
            <a:bodyPr wrap="none" rtlCol="0">
              <a:spAutoFit/>
            </a:bodyPr>
            <a:lstStyle/>
            <a:p>
              <a:r>
                <a:rPr lang="en-US" sz="4000" dirty="0">
                  <a:solidFill>
                    <a:schemeClr val="tx2"/>
                  </a:solidFill>
                  <a:latin typeface="Lato Black" charset="0"/>
                  <a:ea typeface="Lato Black" charset="0"/>
                  <a:cs typeface="Lato Black" charset="0"/>
                </a:rPr>
                <a:t>DEFINE</a:t>
              </a:r>
            </a:p>
          </p:txBody>
        </p:sp>
        <p:sp>
          <p:nvSpPr>
            <p:cNvPr id="75" name="TextBox 74"/>
            <p:cNvSpPr txBox="1"/>
            <p:nvPr/>
          </p:nvSpPr>
          <p:spPr>
            <a:xfrm>
              <a:off x="5675381" y="7398615"/>
              <a:ext cx="4329017" cy="1055545"/>
            </a:xfrm>
            <a:prstGeom prst="rect">
              <a:avLst/>
            </a:prstGeom>
            <a:noFill/>
          </p:spPr>
          <p:txBody>
            <a:bodyPr wrap="square" rtlCol="0">
              <a:spAutoFit/>
            </a:bodyPr>
            <a:lstStyle/>
            <a:p>
              <a:pPr>
                <a:lnSpc>
                  <a:spcPts val="4040"/>
                </a:lnSpc>
              </a:pPr>
              <a:r>
                <a:rPr lang="en-US" sz="2400" dirty="0">
                  <a:latin typeface="Lato Light" charset="0"/>
                  <a:ea typeface="Lato Light" charset="0"/>
                  <a:cs typeface="Lato Light" charset="0"/>
                </a:rPr>
                <a:t>Develop a point of view that inspires ideas, but is testable. </a:t>
              </a:r>
            </a:p>
          </p:txBody>
        </p:sp>
      </p:grpSp>
      <p:grpSp>
        <p:nvGrpSpPr>
          <p:cNvPr id="4" name="Group 3">
            <a:extLst>
              <a:ext uri="{FF2B5EF4-FFF2-40B4-BE49-F238E27FC236}">
                <a16:creationId xmlns:a16="http://schemas.microsoft.com/office/drawing/2014/main" id="{4AC2F863-16C7-DA4A-B5D9-ECE422ADBADA}"/>
              </a:ext>
            </a:extLst>
          </p:cNvPr>
          <p:cNvGrpSpPr/>
          <p:nvPr/>
        </p:nvGrpSpPr>
        <p:grpSpPr>
          <a:xfrm>
            <a:off x="19788472" y="4443982"/>
            <a:ext cx="4489180" cy="2193104"/>
            <a:chOff x="19976040" y="4443982"/>
            <a:chExt cx="4489180" cy="2193104"/>
          </a:xfrm>
        </p:grpSpPr>
        <p:sp>
          <p:nvSpPr>
            <p:cNvPr id="21" name="Rectangle 20">
              <a:extLst>
                <a:ext uri="{FF2B5EF4-FFF2-40B4-BE49-F238E27FC236}">
                  <a16:creationId xmlns:a16="http://schemas.microsoft.com/office/drawing/2014/main" id="{A7A14E81-6284-A54A-B4BC-79C39400046F}"/>
                </a:ext>
              </a:extLst>
            </p:cNvPr>
            <p:cNvSpPr/>
            <p:nvPr/>
          </p:nvSpPr>
          <p:spPr>
            <a:xfrm>
              <a:off x="20065248" y="5306522"/>
              <a:ext cx="4004442" cy="252249"/>
            </a:xfrm>
            <a:prstGeom prst="rect">
              <a:avLst/>
            </a:prstGeom>
            <a:solidFill>
              <a:schemeClr val="tx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5FAA8680-7394-274D-9BD7-03B9C9B1E563}"/>
                </a:ext>
              </a:extLst>
            </p:cNvPr>
            <p:cNvSpPr txBox="1"/>
            <p:nvPr/>
          </p:nvSpPr>
          <p:spPr>
            <a:xfrm>
              <a:off x="19976040" y="4443982"/>
              <a:ext cx="1386918" cy="707886"/>
            </a:xfrm>
            <a:prstGeom prst="rect">
              <a:avLst/>
            </a:prstGeom>
            <a:noFill/>
          </p:spPr>
          <p:txBody>
            <a:bodyPr wrap="none" rtlCol="0">
              <a:spAutoFit/>
            </a:bodyPr>
            <a:lstStyle/>
            <a:p>
              <a:r>
                <a:rPr lang="en-US" sz="4000" dirty="0">
                  <a:solidFill>
                    <a:schemeClr val="tx2"/>
                  </a:solidFill>
                  <a:latin typeface="Lato Black" charset="0"/>
                  <a:ea typeface="Lato Black" charset="0"/>
                  <a:cs typeface="Lato Black" charset="0"/>
                </a:rPr>
                <a:t>TEST</a:t>
              </a:r>
            </a:p>
          </p:txBody>
        </p:sp>
        <p:sp>
          <p:nvSpPr>
            <p:cNvPr id="24" name="TextBox 23">
              <a:extLst>
                <a:ext uri="{FF2B5EF4-FFF2-40B4-BE49-F238E27FC236}">
                  <a16:creationId xmlns:a16="http://schemas.microsoft.com/office/drawing/2014/main" id="{1868AA6B-776A-B847-9CEB-66B597A32349}"/>
                </a:ext>
              </a:extLst>
            </p:cNvPr>
            <p:cNvSpPr txBox="1"/>
            <p:nvPr/>
          </p:nvSpPr>
          <p:spPr>
            <a:xfrm>
              <a:off x="20136203" y="5581541"/>
              <a:ext cx="4329017" cy="1055545"/>
            </a:xfrm>
            <a:prstGeom prst="rect">
              <a:avLst/>
            </a:prstGeom>
            <a:noFill/>
          </p:spPr>
          <p:txBody>
            <a:bodyPr wrap="square" rtlCol="0">
              <a:spAutoFit/>
            </a:bodyPr>
            <a:lstStyle/>
            <a:p>
              <a:pPr>
                <a:lnSpc>
                  <a:spcPts val="4040"/>
                </a:lnSpc>
              </a:pPr>
              <a:r>
                <a:rPr lang="en-US" sz="2400" dirty="0">
                  <a:latin typeface="Lato Light" charset="0"/>
                  <a:ea typeface="Lato Light" charset="0"/>
                  <a:cs typeface="Lato Light" charset="0"/>
                </a:rPr>
                <a:t>Test and refine your point-of-view.</a:t>
              </a:r>
            </a:p>
          </p:txBody>
        </p:sp>
      </p:grpSp>
    </p:spTree>
    <p:extLst>
      <p:ext uri="{BB962C8B-B14F-4D97-AF65-F5344CB8AC3E}">
        <p14:creationId xmlns:p14="http://schemas.microsoft.com/office/powerpoint/2010/main" val="237884565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F71615B4-39F5-3047-8A58-E88329729CF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177800" y="2462807"/>
            <a:ext cx="10621108" cy="8850923"/>
          </a:xfrm>
        </p:spPr>
      </p:pic>
      <p:sp>
        <p:nvSpPr>
          <p:cNvPr id="5" name="TextBox 4"/>
          <p:cNvSpPr txBox="1"/>
          <p:nvPr/>
        </p:nvSpPr>
        <p:spPr>
          <a:xfrm>
            <a:off x="12664612" y="1964499"/>
            <a:ext cx="8521885" cy="2308324"/>
          </a:xfrm>
          <a:prstGeom prst="rect">
            <a:avLst/>
          </a:prstGeom>
          <a:noFill/>
        </p:spPr>
        <p:txBody>
          <a:bodyPr wrap="none" rtlCol="0">
            <a:spAutoFit/>
          </a:bodyPr>
          <a:lstStyle/>
          <a:p>
            <a:r>
              <a:rPr lang="en-US" sz="7200" b="1" dirty="0">
                <a:solidFill>
                  <a:schemeClr val="tx2"/>
                </a:solidFill>
                <a:latin typeface="Lato Black" charset="0"/>
                <a:ea typeface="Lato Black" charset="0"/>
                <a:cs typeface="Lato Black" charset="0"/>
              </a:rPr>
              <a:t>Exercise 2</a:t>
            </a:r>
          </a:p>
          <a:p>
            <a:r>
              <a:rPr lang="en-US" sz="7200" b="1" dirty="0">
                <a:solidFill>
                  <a:schemeClr val="tx2"/>
                </a:solidFill>
                <a:latin typeface="Lato Black" charset="0"/>
                <a:ea typeface="Lato Black" charset="0"/>
                <a:cs typeface="Lato Black" charset="0"/>
              </a:rPr>
              <a:t>Empathy Interviews</a:t>
            </a:r>
          </a:p>
        </p:txBody>
      </p:sp>
      <p:sp>
        <p:nvSpPr>
          <p:cNvPr id="7" name="TextBox 6"/>
          <p:cNvSpPr txBox="1"/>
          <p:nvPr/>
        </p:nvSpPr>
        <p:spPr>
          <a:xfrm>
            <a:off x="12558114" y="4818035"/>
            <a:ext cx="9610511" cy="2375999"/>
          </a:xfrm>
          <a:prstGeom prst="rect">
            <a:avLst/>
          </a:prstGeom>
          <a:noFill/>
        </p:spPr>
        <p:txBody>
          <a:bodyPr wrap="square" lIns="219419" tIns="109710" rIns="219419" bIns="109710" rtlCol="0">
            <a:spAutoFit/>
          </a:bodyPr>
          <a:lstStyle/>
          <a:p>
            <a:r>
              <a:rPr lang="en-US" sz="2800" dirty="0">
                <a:latin typeface="Lato Light" charset="0"/>
                <a:ea typeface="Lato Light" charset="0"/>
                <a:cs typeface="Lato Light" charset="0"/>
              </a:rPr>
              <a:t>Find 1-2 persons in the group who have had a recent </a:t>
            </a:r>
            <a:r>
              <a:rPr lang="en-US" sz="2800" b="1" dirty="0">
                <a:solidFill>
                  <a:srgbClr val="FF0000"/>
                </a:solidFill>
                <a:latin typeface="Lato Light" charset="0"/>
                <a:ea typeface="Lato Light" charset="0"/>
                <a:cs typeface="Lato Light" charset="0"/>
              </a:rPr>
              <a:t>OR</a:t>
            </a:r>
            <a:r>
              <a:rPr lang="en-US" sz="2800" b="1" u="sng" dirty="0">
                <a:latin typeface="Lato Light" charset="0"/>
                <a:ea typeface="Lato Light" charset="0"/>
                <a:cs typeface="Lato Light" charset="0"/>
              </a:rPr>
              <a:t> </a:t>
            </a:r>
            <a:r>
              <a:rPr lang="en-US" sz="2800" b="1" dirty="0">
                <a:latin typeface="Lato Light" charset="0"/>
                <a:ea typeface="Lato Light" charset="0"/>
                <a:cs typeface="Lato Light" charset="0"/>
              </a:rPr>
              <a:t>memorable</a:t>
            </a:r>
            <a:r>
              <a:rPr lang="en-US" sz="2800" dirty="0">
                <a:latin typeface="Lato Light" charset="0"/>
                <a:ea typeface="Lato Light" charset="0"/>
                <a:cs typeface="Lato Light" charset="0"/>
              </a:rPr>
              <a:t> ER experience. Interview each person about that experience.</a:t>
            </a:r>
          </a:p>
          <a:p>
            <a:endParaRPr lang="en-US" sz="2800" dirty="0">
              <a:latin typeface="Lato Light" charset="0"/>
              <a:ea typeface="Lato Light" charset="0"/>
              <a:cs typeface="Lato Light" charset="0"/>
            </a:endParaRPr>
          </a:p>
          <a:p>
            <a:r>
              <a:rPr lang="en-US" sz="2800" b="1" u="sng" dirty="0">
                <a:latin typeface="Lato Light" charset="0"/>
                <a:ea typeface="Lato Light" charset="0"/>
                <a:cs typeface="Lato Light" charset="0"/>
              </a:rPr>
              <a:t>10 Minutes</a:t>
            </a:r>
            <a:endParaRPr lang="en-US" sz="2800" dirty="0">
              <a:latin typeface="Lato Light" charset="0"/>
              <a:ea typeface="Lato Light" charset="0"/>
              <a:cs typeface="Lato Light" charset="0"/>
            </a:endParaRPr>
          </a:p>
        </p:txBody>
      </p:sp>
    </p:spTree>
    <p:extLst>
      <p:ext uri="{BB962C8B-B14F-4D97-AF65-F5344CB8AC3E}">
        <p14:creationId xmlns:p14="http://schemas.microsoft.com/office/powerpoint/2010/main" val="28284260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6F27FD9F-B4BD-714D-B336-31F8CF1460E4}"/>
              </a:ext>
            </a:extLst>
          </p:cNvPr>
          <p:cNvSpPr/>
          <p:nvPr/>
        </p:nvSpPr>
        <p:spPr>
          <a:xfrm>
            <a:off x="445477" y="1359877"/>
            <a:ext cx="11441723" cy="11887200"/>
          </a:xfrm>
          <a:prstGeom prst="roundRect">
            <a:avLst>
              <a:gd name="adj" fmla="val 739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BBCF7B52-F351-0B4C-A73A-0D82FA1C941C}"/>
              </a:ext>
            </a:extLst>
          </p:cNvPr>
          <p:cNvSpPr>
            <a:spLocks/>
          </p:cNvSpPr>
          <p:nvPr/>
        </p:nvSpPr>
        <p:spPr bwMode="auto">
          <a:xfrm>
            <a:off x="445477" y="183467"/>
            <a:ext cx="14332450" cy="98142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lnSpc>
                <a:spcPts val="8500"/>
              </a:lnSpc>
            </a:pPr>
            <a:r>
              <a:rPr lang="en-US" sz="6000" b="1" spc="500" dirty="0">
                <a:solidFill>
                  <a:schemeClr val="tx2"/>
                </a:solidFill>
                <a:latin typeface="Lato Black" charset="0"/>
                <a:ea typeface="Lato Black" charset="0"/>
                <a:cs typeface="Lato Black" charset="0"/>
                <a:sym typeface="Bebas Neue" charset="0"/>
              </a:rPr>
              <a:t>Exercise 2 – Notes from Interviews</a:t>
            </a:r>
          </a:p>
        </p:txBody>
      </p:sp>
      <p:sp>
        <p:nvSpPr>
          <p:cNvPr id="2" name="TextBox 1">
            <a:extLst>
              <a:ext uri="{FF2B5EF4-FFF2-40B4-BE49-F238E27FC236}">
                <a16:creationId xmlns:a16="http://schemas.microsoft.com/office/drawing/2014/main" id="{89D24B57-3688-4E48-94F3-362286FDDC4F}"/>
              </a:ext>
            </a:extLst>
          </p:cNvPr>
          <p:cNvSpPr txBox="1"/>
          <p:nvPr/>
        </p:nvSpPr>
        <p:spPr>
          <a:xfrm>
            <a:off x="1078522" y="1828801"/>
            <a:ext cx="2222083" cy="646331"/>
          </a:xfrm>
          <a:prstGeom prst="rect">
            <a:avLst/>
          </a:prstGeom>
          <a:noFill/>
        </p:spPr>
        <p:txBody>
          <a:bodyPr wrap="none" rtlCol="0">
            <a:spAutoFit/>
          </a:bodyPr>
          <a:lstStyle/>
          <a:p>
            <a:r>
              <a:rPr lang="en-US" dirty="0"/>
              <a:t>Person #1</a:t>
            </a:r>
          </a:p>
        </p:txBody>
      </p:sp>
      <p:sp>
        <p:nvSpPr>
          <p:cNvPr id="8" name="Rounded Rectangle 7">
            <a:extLst>
              <a:ext uri="{FF2B5EF4-FFF2-40B4-BE49-F238E27FC236}">
                <a16:creationId xmlns:a16="http://schemas.microsoft.com/office/drawing/2014/main" id="{13119577-81BC-E14B-A7C8-7286B5E835C0}"/>
              </a:ext>
            </a:extLst>
          </p:cNvPr>
          <p:cNvSpPr/>
          <p:nvPr/>
        </p:nvSpPr>
        <p:spPr>
          <a:xfrm>
            <a:off x="12374241" y="1359877"/>
            <a:ext cx="11441723" cy="11887200"/>
          </a:xfrm>
          <a:prstGeom prst="roundRect">
            <a:avLst>
              <a:gd name="adj" fmla="val 739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E700266F-3A8B-3940-9129-156316F8BDCF}"/>
              </a:ext>
            </a:extLst>
          </p:cNvPr>
          <p:cNvSpPr txBox="1"/>
          <p:nvPr/>
        </p:nvSpPr>
        <p:spPr>
          <a:xfrm>
            <a:off x="13041122" y="1828800"/>
            <a:ext cx="2444291" cy="646331"/>
          </a:xfrm>
          <a:prstGeom prst="rect">
            <a:avLst/>
          </a:prstGeom>
          <a:noFill/>
        </p:spPr>
        <p:txBody>
          <a:bodyPr wrap="none" rtlCol="0">
            <a:spAutoFit/>
          </a:bodyPr>
          <a:lstStyle/>
          <a:p>
            <a:r>
              <a:rPr lang="en-US" dirty="0"/>
              <a:t>Person #2</a:t>
            </a:r>
          </a:p>
        </p:txBody>
      </p:sp>
    </p:spTree>
    <p:extLst>
      <p:ext uri="{BB962C8B-B14F-4D97-AF65-F5344CB8AC3E}">
        <p14:creationId xmlns:p14="http://schemas.microsoft.com/office/powerpoint/2010/main" val="2143025163"/>
      </p:ext>
    </p:extLst>
  </p:cSld>
  <p:clrMapOvr>
    <a:masterClrMapping/>
  </p:clrMapOvr>
  <p:transition/>
</p:sld>
</file>

<file path=ppt/theme/theme1.xml><?xml version="1.0" encoding="utf-8"?>
<a:theme xmlns:a="http://schemas.openxmlformats.org/drawingml/2006/main" name="Default Theme">
  <a:themeElements>
    <a:clrScheme name="motagua light prueba">
      <a:dk1>
        <a:srgbClr val="445469"/>
      </a:dk1>
      <a:lt1>
        <a:sysClr val="window" lastClr="FFFFFF"/>
      </a:lt1>
      <a:dk2>
        <a:srgbClr val="445469"/>
      </a:dk2>
      <a:lt2>
        <a:srgbClr val="FFFFFF"/>
      </a:lt2>
      <a:accent1>
        <a:srgbClr val="1EA185"/>
      </a:accent1>
      <a:accent2>
        <a:srgbClr val="9BBB5C"/>
      </a:accent2>
      <a:accent3>
        <a:srgbClr val="F29B26"/>
      </a:accent3>
      <a:accent4>
        <a:srgbClr val="BD392F"/>
      </a:accent4>
      <a:accent5>
        <a:srgbClr val="445469"/>
      </a:accent5>
      <a:accent6>
        <a:srgbClr val="445469"/>
      </a:accent6>
      <a:hlink>
        <a:srgbClr val="F33B48"/>
      </a:hlink>
      <a:folHlink>
        <a:srgbClr val="FFC000"/>
      </a:folHlink>
    </a:clrScheme>
    <a:fontScheme name="Custom 1">
      <a:majorFont>
        <a:latin typeface="Lato"/>
        <a:ea typeface=""/>
        <a:cs typeface=""/>
      </a:majorFont>
      <a:minorFont>
        <a:latin typeface="La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Foundry.thmx</Template>
  <TotalTime>31850</TotalTime>
  <Words>1413</Words>
  <Application>Microsoft Macintosh PowerPoint</Application>
  <PresentationFormat>Custom</PresentationFormat>
  <Paragraphs>228</Paragraphs>
  <Slides>23</Slides>
  <Notes>23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Arial</vt:lpstr>
      <vt:lpstr>Bebas Neue</vt:lpstr>
      <vt:lpstr>Calibri</vt:lpstr>
      <vt:lpstr>Lato</vt:lpstr>
      <vt:lpstr>Lato Black</vt:lpstr>
      <vt:lpstr>Lato Bold</vt:lpstr>
      <vt:lpstr>Lato Light</vt:lpstr>
      <vt:lpstr>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Jetfabrik</dc:creator>
  <cp:keywords/>
  <dc:description/>
  <cp:lastModifiedBy>Ron Gagnier</cp:lastModifiedBy>
  <cp:revision>3133</cp:revision>
  <cp:lastPrinted>2019-03-19T00:57:35Z</cp:lastPrinted>
  <dcterms:created xsi:type="dcterms:W3CDTF">2014-11-12T21:47:38Z</dcterms:created>
  <dcterms:modified xsi:type="dcterms:W3CDTF">2019-03-20T02:01:05Z</dcterms:modified>
  <cp:category/>
</cp:coreProperties>
</file>

<file path=docProps/thumbnail.jpeg>
</file>